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tags/tag2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2"/>
  </p:notesMasterIdLst>
  <p:sldIdLst>
    <p:sldId id="256" r:id="rId5"/>
    <p:sldId id="264" r:id="rId6"/>
    <p:sldId id="265" r:id="rId7"/>
    <p:sldId id="348" r:id="rId8"/>
    <p:sldId id="349" r:id="rId9"/>
    <p:sldId id="351" r:id="rId10"/>
    <p:sldId id="358" r:id="rId11"/>
    <p:sldId id="357" r:id="rId12"/>
    <p:sldId id="337" r:id="rId13"/>
    <p:sldId id="331" r:id="rId14"/>
    <p:sldId id="304" r:id="rId15"/>
    <p:sldId id="306" r:id="rId16"/>
    <p:sldId id="305" r:id="rId17"/>
    <p:sldId id="307" r:id="rId18"/>
    <p:sldId id="308" r:id="rId19"/>
    <p:sldId id="309" r:id="rId20"/>
    <p:sldId id="310" r:id="rId21"/>
    <p:sldId id="355" r:id="rId22"/>
    <p:sldId id="338" r:id="rId23"/>
    <p:sldId id="354" r:id="rId24"/>
    <p:sldId id="359" r:id="rId25"/>
    <p:sldId id="312" r:id="rId26"/>
    <p:sldId id="342" r:id="rId27"/>
    <p:sldId id="343" r:id="rId28"/>
    <p:sldId id="313" r:id="rId29"/>
    <p:sldId id="332" r:id="rId30"/>
    <p:sldId id="314" r:id="rId31"/>
    <p:sldId id="303" r:id="rId32"/>
    <p:sldId id="315" r:id="rId33"/>
    <p:sldId id="316" r:id="rId34"/>
    <p:sldId id="317" r:id="rId35"/>
    <p:sldId id="318" r:id="rId36"/>
    <p:sldId id="333" r:id="rId37"/>
    <p:sldId id="319" r:id="rId38"/>
    <p:sldId id="321" r:id="rId39"/>
    <p:sldId id="257" r:id="rId40"/>
    <p:sldId id="344" r:id="rId4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4546A"/>
    <a:srgbClr val="1F4E79"/>
    <a:srgbClr val="333F50"/>
    <a:srgbClr val="8497B0"/>
    <a:srgbClr val="D6DCE5"/>
    <a:srgbClr val="004C3D"/>
    <a:srgbClr val="FB1462"/>
    <a:srgbClr val="00866C"/>
    <a:srgbClr val="207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205" autoAdjust="0"/>
  </p:normalViewPr>
  <p:slideViewPr>
    <p:cSldViewPr snapToGrid="0">
      <p:cViewPr varScale="1">
        <p:scale>
          <a:sx n="86" d="100"/>
          <a:sy n="86" d="100"/>
        </p:scale>
        <p:origin x="973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Huang" userId="a2ecf449-c978-4575-aff5-981d52665fad" providerId="ADAL" clId="{F874E358-C2B2-4064-84ED-50AFC08F7911}"/>
    <pc:docChg chg="undo custSel modMainMaster">
      <pc:chgData name="Jamie Huang" userId="a2ecf449-c978-4575-aff5-981d52665fad" providerId="ADAL" clId="{F874E358-C2B2-4064-84ED-50AFC08F7911}" dt="2022-05-24T04:45:06.999" v="63" actId="1035"/>
      <pc:docMkLst>
        <pc:docMk/>
      </pc:docMkLst>
      <pc:sldMasterChg chg="modSldLayout">
        <pc:chgData name="Jamie Huang" userId="a2ecf449-c978-4575-aff5-981d52665fad" providerId="ADAL" clId="{F874E358-C2B2-4064-84ED-50AFC08F7911}" dt="2022-05-24T04:45:06.999" v="63" actId="1035"/>
        <pc:sldMasterMkLst>
          <pc:docMk/>
          <pc:sldMasterMk cId="0" sldId="2147483648"/>
        </pc:sldMasterMkLst>
        <pc:sldLayoutChg chg="delSp mod">
          <pc:chgData name="Jamie Huang" userId="a2ecf449-c978-4575-aff5-981d52665fad" providerId="ADAL" clId="{F874E358-C2B2-4064-84ED-50AFC08F7911}" dt="2022-05-24T04:44:31.896" v="3" actId="478"/>
          <pc:sldLayoutMkLst>
            <pc:docMk/>
            <pc:sldMasterMk cId="0" sldId="2147483648"/>
            <pc:sldLayoutMk cId="0" sldId="2147483649"/>
          </pc:sldLayoutMkLst>
          <pc:spChg chg="del">
            <ac:chgData name="Jamie Huang" userId="a2ecf449-c978-4575-aff5-981d52665fad" providerId="ADAL" clId="{F874E358-C2B2-4064-84ED-50AFC08F7911}" dt="2022-05-24T04:44:30.236" v="2" actId="478"/>
            <ac:spMkLst>
              <pc:docMk/>
              <pc:sldMasterMk cId="0" sldId="2147483648"/>
              <pc:sldLayoutMk cId="0" sldId="2147483649"/>
              <ac:spMk id="23" creationId="{00000000-0000-0000-0000-000000000000}"/>
            </ac:spMkLst>
          </pc:spChg>
          <pc:spChg chg="del">
            <ac:chgData name="Jamie Huang" userId="a2ecf449-c978-4575-aff5-981d52665fad" providerId="ADAL" clId="{F874E358-C2B2-4064-84ED-50AFC08F7911}" dt="2022-05-24T04:44:27.161" v="0" actId="478"/>
            <ac:spMkLst>
              <pc:docMk/>
              <pc:sldMasterMk cId="0" sldId="2147483648"/>
              <pc:sldLayoutMk cId="0" sldId="2147483649"/>
              <ac:spMk id="24" creationId="{00000000-0000-0000-0000-000000000000}"/>
            </ac:spMkLst>
          </pc:spChg>
          <pc:spChg chg="del">
            <ac:chgData name="Jamie Huang" userId="a2ecf449-c978-4575-aff5-981d52665fad" providerId="ADAL" clId="{F874E358-C2B2-4064-84ED-50AFC08F7911}" dt="2022-05-24T04:44:28.412" v="1" actId="478"/>
            <ac:spMkLst>
              <pc:docMk/>
              <pc:sldMasterMk cId="0" sldId="2147483648"/>
              <pc:sldLayoutMk cId="0" sldId="2147483649"/>
              <ac:spMk id="25" creationId="{00000000-0000-0000-0000-000000000000}"/>
            </ac:spMkLst>
          </pc:spChg>
          <pc:spChg chg="del">
            <ac:chgData name="Jamie Huang" userId="a2ecf449-c978-4575-aff5-981d52665fad" providerId="ADAL" clId="{F874E358-C2B2-4064-84ED-50AFC08F7911}" dt="2022-05-24T04:44:31.896" v="3" actId="478"/>
            <ac:spMkLst>
              <pc:docMk/>
              <pc:sldMasterMk cId="0" sldId="2147483648"/>
              <pc:sldLayoutMk cId="0" sldId="2147483649"/>
              <ac:spMk id="26" creationId="{00000000-0000-0000-0000-000000000000}"/>
            </ac:spMkLst>
          </pc:spChg>
        </pc:sldLayoutChg>
        <pc:sldLayoutChg chg="addSp delSp modSp mod">
          <pc:chgData name="Jamie Huang" userId="a2ecf449-c978-4575-aff5-981d52665fad" providerId="ADAL" clId="{F874E358-C2B2-4064-84ED-50AFC08F7911}" dt="2022-05-24T04:45:06.999" v="63" actId="1035"/>
          <pc:sldLayoutMkLst>
            <pc:docMk/>
            <pc:sldMasterMk cId="0" sldId="2147483648"/>
            <pc:sldLayoutMk cId="0" sldId="2147483650"/>
          </pc:sldLayoutMkLst>
          <pc:spChg chg="del">
            <ac:chgData name="Jamie Huang" userId="a2ecf449-c978-4575-aff5-981d52665fad" providerId="ADAL" clId="{F874E358-C2B2-4064-84ED-50AFC08F7911}" dt="2022-05-24T04:44:58.266" v="29" actId="478"/>
            <ac:spMkLst>
              <pc:docMk/>
              <pc:sldMasterMk cId="0" sldId="2147483648"/>
              <pc:sldLayoutMk cId="0" sldId="2147483650"/>
              <ac:spMk id="36" creationId="{00000000-0000-0000-0000-000000000000}"/>
            </ac:spMkLst>
          </pc:spChg>
          <pc:spChg chg="del">
            <ac:chgData name="Jamie Huang" userId="a2ecf449-c978-4575-aff5-981d52665fad" providerId="ADAL" clId="{F874E358-C2B2-4064-84ED-50AFC08F7911}" dt="2022-05-24T04:44:56.658" v="28" actId="478"/>
            <ac:spMkLst>
              <pc:docMk/>
              <pc:sldMasterMk cId="0" sldId="2147483648"/>
              <pc:sldLayoutMk cId="0" sldId="2147483650"/>
              <ac:spMk id="37" creationId="{00000000-0000-0000-0000-000000000000}"/>
            </ac:spMkLst>
          </pc:spChg>
          <pc:spChg chg="del">
            <ac:chgData name="Jamie Huang" userId="a2ecf449-c978-4575-aff5-981d52665fad" providerId="ADAL" clId="{F874E358-C2B2-4064-84ED-50AFC08F7911}" dt="2022-05-24T04:44:39.344" v="4" actId="478"/>
            <ac:spMkLst>
              <pc:docMk/>
              <pc:sldMasterMk cId="0" sldId="2147483648"/>
              <pc:sldLayoutMk cId="0" sldId="2147483650"/>
              <ac:spMk id="38" creationId="{00000000-0000-0000-0000-000000000000}"/>
            </ac:spMkLst>
          </pc:spChg>
          <pc:spChg chg="del">
            <ac:chgData name="Jamie Huang" userId="a2ecf449-c978-4575-aff5-981d52665fad" providerId="ADAL" clId="{F874E358-C2B2-4064-84ED-50AFC08F7911}" dt="2022-05-24T04:45:00.425" v="30" actId="478"/>
            <ac:spMkLst>
              <pc:docMk/>
              <pc:sldMasterMk cId="0" sldId="2147483648"/>
              <pc:sldLayoutMk cId="0" sldId="2147483650"/>
              <ac:spMk id="39" creationId="{00000000-0000-0000-0000-000000000000}"/>
            </ac:spMkLst>
          </pc:spChg>
          <pc:picChg chg="add del mod ord">
            <ac:chgData name="Jamie Huang" userId="a2ecf449-c978-4575-aff5-981d52665fad" providerId="ADAL" clId="{F874E358-C2B2-4064-84ED-50AFC08F7911}" dt="2022-05-24T04:45:06.999" v="63" actId="1035"/>
            <ac:picMkLst>
              <pc:docMk/>
              <pc:sldMasterMk cId="0" sldId="2147483648"/>
              <pc:sldLayoutMk cId="0" sldId="2147483650"/>
              <ac:picMk id="40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415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48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839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885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6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864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38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19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65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75081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0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65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94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95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706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54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695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717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40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838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813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455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80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502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3189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81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5447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074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780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5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69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797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398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036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04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6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3" descr="그림 3"/>
          <p:cNvPicPr>
            <a:picLocks noChangeAspect="1"/>
          </p:cNvPicPr>
          <p:nvPr/>
        </p:nvPicPr>
        <p:blipFill>
          <a:blip r:embed="rId2"/>
          <a:srcRect t="12688" b="11712"/>
          <a:stretch>
            <a:fillRect/>
          </a:stretch>
        </p:blipFill>
        <p:spPr>
          <a:xfrm>
            <a:off x="0" y="-27384"/>
            <a:ext cx="12192000" cy="6912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그림 9" descr="그림 9"/>
          <p:cNvPicPr>
            <a:picLocks noChangeAspect="1"/>
          </p:cNvPicPr>
          <p:nvPr/>
        </p:nvPicPr>
        <p:blipFill>
          <a:blip r:embed="rId3"/>
          <a:srcRect l="11159"/>
          <a:stretch>
            <a:fillRect/>
          </a:stretch>
        </p:blipFill>
        <p:spPr>
          <a:xfrm>
            <a:off x="704684" y="582124"/>
            <a:ext cx="5017477" cy="624045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625059" y="2927245"/>
            <a:ext cx="6776917" cy="1016408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19355" y="4328310"/>
            <a:ext cx="5848645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latin typeface="+mn-lt"/>
                <a:ea typeface="+mn-ea"/>
                <a:cs typeface="+mn-cs"/>
                <a:sym typeface="Arial"/>
              </a:defRPr>
            </a:lvl1pPr>
            <a:lvl2pPr marL="0" indent="457200" algn="ctr">
              <a:buSzTx/>
              <a:buFontTx/>
              <a:buNone/>
              <a:defRPr sz="2400">
                <a:latin typeface="+mn-lt"/>
                <a:ea typeface="+mn-ea"/>
                <a:cs typeface="+mn-cs"/>
                <a:sym typeface="Arial"/>
              </a:defRPr>
            </a:lvl2pPr>
            <a:lvl3pPr marL="0" indent="914400" algn="ctr">
              <a:buSzTx/>
              <a:buFontTx/>
              <a:buNone/>
              <a:defRPr sz="2400">
                <a:latin typeface="+mn-lt"/>
                <a:ea typeface="+mn-ea"/>
                <a:cs typeface="+mn-cs"/>
                <a:sym typeface="Arial"/>
              </a:defRPr>
            </a:lvl3pPr>
            <a:lvl4pPr marL="0" indent="1371600" algn="ctr">
              <a:buSzTx/>
              <a:buFontTx/>
              <a:buNone/>
              <a:defRPr sz="2400">
                <a:latin typeface="+mn-lt"/>
                <a:ea typeface="+mn-ea"/>
                <a:cs typeface="+mn-cs"/>
                <a:sym typeface="Arial"/>
              </a:defRPr>
            </a:lvl4pPr>
            <a:lvl5pPr marL="0" indent="1828800" algn="ctr">
              <a:buSzTx/>
              <a:buFontTx/>
              <a:buNone/>
              <a:defRPr sz="24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7" name="그림 6" descr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129" y="1074323"/>
            <a:ext cx="4521097" cy="150366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그림 3" descr="그림 3"/>
          <p:cNvPicPr>
            <a:picLocks noChangeAspect="1"/>
          </p:cNvPicPr>
          <p:nvPr/>
        </p:nvPicPr>
        <p:blipFill>
          <a:blip r:embed="rId2"/>
          <a:srcRect t="12688" b="11712"/>
          <a:stretch>
            <a:fillRect/>
          </a:stretch>
        </p:blipFill>
        <p:spPr>
          <a:xfrm>
            <a:off x="0" y="-27384"/>
            <a:ext cx="12192000" cy="6912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그림 6" descr="그림 6"/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 l="11682" r="51060"/>
          <a:stretch>
            <a:fillRect/>
          </a:stretch>
        </p:blipFill>
        <p:spPr>
          <a:xfrm>
            <a:off x="265906" y="-33322"/>
            <a:ext cx="11660188" cy="6942994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pic>
        <p:nvPicPr>
          <p:cNvPr id="44" name="그림 6" descr="그림 6"/>
          <p:cNvPicPr>
            <a:picLocks noChangeAspect="1"/>
          </p:cNvPicPr>
          <p:nvPr/>
        </p:nvPicPr>
        <p:blipFill>
          <a:blip r:embed="rId3"/>
          <a:srcRect l="55148" t="47654" r="5693" b="9030"/>
          <a:stretch>
            <a:fillRect/>
          </a:stretch>
        </p:blipFill>
        <p:spPr>
          <a:xfrm>
            <a:off x="561172" y="1520174"/>
            <a:ext cx="4319821" cy="1060056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Circle"/>
          <p:cNvSpPr/>
          <p:nvPr/>
        </p:nvSpPr>
        <p:spPr>
          <a:xfrm>
            <a:off x="11706348" y="6375741"/>
            <a:ext cx="254001" cy="254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7" name="Image" descr="Image"/>
          <p:cNvPicPr>
            <a:picLocks noChangeAspect="1"/>
          </p:cNvPicPr>
          <p:nvPr/>
        </p:nvPicPr>
        <p:blipFill>
          <a:blip r:embed="rId4"/>
          <a:srcRect l="2732" t="16543" r="73543" b="4967"/>
          <a:stretch>
            <a:fillRect/>
          </a:stretch>
        </p:blipFill>
        <p:spPr>
          <a:xfrm>
            <a:off x="884079" y="6268546"/>
            <a:ext cx="473412" cy="471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83" extrusionOk="0">
                <a:moveTo>
                  <a:pt x="10571" y="6"/>
                </a:moveTo>
                <a:cubicBezTo>
                  <a:pt x="8950" y="54"/>
                  <a:pt x="7281" y="461"/>
                  <a:pt x="5701" y="1231"/>
                </a:cubicBezTo>
                <a:cubicBezTo>
                  <a:pt x="2260" y="2906"/>
                  <a:pt x="-3" y="6592"/>
                  <a:pt x="0" y="10528"/>
                </a:cubicBezTo>
                <a:cubicBezTo>
                  <a:pt x="2" y="12919"/>
                  <a:pt x="827" y="15431"/>
                  <a:pt x="1858" y="16149"/>
                </a:cubicBezTo>
                <a:cubicBezTo>
                  <a:pt x="2121" y="16332"/>
                  <a:pt x="2667" y="16491"/>
                  <a:pt x="3085" y="16491"/>
                </a:cubicBezTo>
                <a:cubicBezTo>
                  <a:pt x="3976" y="16491"/>
                  <a:pt x="6117" y="15966"/>
                  <a:pt x="7198" y="15482"/>
                </a:cubicBezTo>
                <a:lnTo>
                  <a:pt x="7956" y="15140"/>
                </a:lnTo>
                <a:lnTo>
                  <a:pt x="6945" y="15266"/>
                </a:lnTo>
                <a:cubicBezTo>
                  <a:pt x="4963" y="15523"/>
                  <a:pt x="3859" y="14582"/>
                  <a:pt x="4294" y="13014"/>
                </a:cubicBezTo>
                <a:cubicBezTo>
                  <a:pt x="5316" y="9323"/>
                  <a:pt x="13011" y="3725"/>
                  <a:pt x="17373" y="3501"/>
                </a:cubicBezTo>
                <a:lnTo>
                  <a:pt x="18401" y="3447"/>
                </a:lnTo>
                <a:lnTo>
                  <a:pt x="17607" y="2618"/>
                </a:lnTo>
                <a:cubicBezTo>
                  <a:pt x="15843" y="821"/>
                  <a:pt x="13274" y="-76"/>
                  <a:pt x="10571" y="6"/>
                </a:cubicBezTo>
                <a:close/>
                <a:moveTo>
                  <a:pt x="18238" y="4870"/>
                </a:moveTo>
                <a:cubicBezTo>
                  <a:pt x="17610" y="4870"/>
                  <a:pt x="14381" y="5746"/>
                  <a:pt x="13710" y="6095"/>
                </a:cubicBezTo>
                <a:cubicBezTo>
                  <a:pt x="13189" y="6367"/>
                  <a:pt x="13256" y="6379"/>
                  <a:pt x="14576" y="6275"/>
                </a:cubicBezTo>
                <a:cubicBezTo>
                  <a:pt x="15838" y="6177"/>
                  <a:pt x="16134" y="6233"/>
                  <a:pt x="16669" y="6654"/>
                </a:cubicBezTo>
                <a:cubicBezTo>
                  <a:pt x="17751" y="7507"/>
                  <a:pt x="17403" y="8807"/>
                  <a:pt x="15496" y="11086"/>
                </a:cubicBezTo>
                <a:cubicBezTo>
                  <a:pt x="12937" y="14145"/>
                  <a:pt x="8255" y="17083"/>
                  <a:pt x="4709" y="17842"/>
                </a:cubicBezTo>
                <a:lnTo>
                  <a:pt x="3031" y="18203"/>
                </a:lnTo>
                <a:lnTo>
                  <a:pt x="3752" y="18887"/>
                </a:lnTo>
                <a:cubicBezTo>
                  <a:pt x="4673" y="19750"/>
                  <a:pt x="6262" y="20636"/>
                  <a:pt x="7613" y="21050"/>
                </a:cubicBezTo>
                <a:cubicBezTo>
                  <a:pt x="9162" y="21524"/>
                  <a:pt x="12458" y="21486"/>
                  <a:pt x="13945" y="20977"/>
                </a:cubicBezTo>
                <a:cubicBezTo>
                  <a:pt x="18513" y="19414"/>
                  <a:pt x="21247" y="15955"/>
                  <a:pt x="21486" y="11446"/>
                </a:cubicBezTo>
                <a:cubicBezTo>
                  <a:pt x="21597" y="9342"/>
                  <a:pt x="21459" y="8537"/>
                  <a:pt x="20602" y="6618"/>
                </a:cubicBezTo>
                <a:cubicBezTo>
                  <a:pt x="20128" y="5558"/>
                  <a:pt x="19201" y="4870"/>
                  <a:pt x="18238" y="487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8" name="Image" descr="Image"/>
          <p:cNvPicPr>
            <a:picLocks noChangeAspect="1"/>
          </p:cNvPicPr>
          <p:nvPr/>
        </p:nvPicPr>
        <p:blipFill>
          <a:blip r:embed="rId5"/>
          <a:srcRect l="1576" t="2252" r="1569" b="1819"/>
          <a:stretch>
            <a:fillRect/>
          </a:stretch>
        </p:blipFill>
        <p:spPr>
          <a:xfrm>
            <a:off x="131020" y="6216153"/>
            <a:ext cx="581422" cy="575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0749" y="0"/>
                  <a:pt x="8293" y="2420"/>
                  <a:pt x="5352" y="5374"/>
                </a:cubicBezTo>
                <a:lnTo>
                  <a:pt x="0" y="10748"/>
                </a:lnTo>
                <a:lnTo>
                  <a:pt x="5367" y="16167"/>
                </a:lnTo>
                <a:cubicBezTo>
                  <a:pt x="8323" y="19154"/>
                  <a:pt x="10765" y="21600"/>
                  <a:pt x="10793" y="21600"/>
                </a:cubicBezTo>
                <a:cubicBezTo>
                  <a:pt x="10821" y="21600"/>
                  <a:pt x="13263" y="19154"/>
                  <a:pt x="16218" y="16167"/>
                </a:cubicBezTo>
                <a:lnTo>
                  <a:pt x="21600" y="10748"/>
                </a:lnTo>
                <a:lnTo>
                  <a:pt x="16248" y="5374"/>
                </a:lnTo>
                <a:cubicBezTo>
                  <a:pt x="13308" y="2420"/>
                  <a:pt x="10866" y="0"/>
                  <a:pt x="1080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"/>
          <p:cNvGrpSpPr/>
          <p:nvPr/>
        </p:nvGrpSpPr>
        <p:grpSpPr>
          <a:xfrm>
            <a:off x="0" y="-42466"/>
            <a:ext cx="12192000" cy="1403649"/>
            <a:chOff x="0" y="0"/>
            <a:chExt cx="12192000" cy="1403647"/>
          </a:xfrm>
        </p:grpSpPr>
        <p:grpSp>
          <p:nvGrpSpPr>
            <p:cNvPr id="57" name="Group"/>
            <p:cNvGrpSpPr/>
            <p:nvPr/>
          </p:nvGrpSpPr>
          <p:grpSpPr>
            <a:xfrm>
              <a:off x="0" y="0"/>
              <a:ext cx="12192000" cy="1403648"/>
              <a:chOff x="0" y="0"/>
              <a:chExt cx="12192000" cy="1403647"/>
            </a:xfrm>
          </p:grpSpPr>
          <p:pic>
            <p:nvPicPr>
              <p:cNvPr id="55" name="그림 3" descr="그림 3"/>
              <p:cNvPicPr>
                <a:picLocks noChangeAspect="1"/>
              </p:cNvPicPr>
              <p:nvPr/>
            </p:nvPicPr>
            <p:blipFill>
              <a:blip r:embed="rId2"/>
              <a:srcRect t="12688" b="72288"/>
              <a:stretch>
                <a:fillRect/>
              </a:stretch>
            </p:blipFill>
            <p:spPr>
              <a:xfrm>
                <a:off x="0" y="15081"/>
                <a:ext cx="12192000" cy="13737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" name="그림 6" descr="그림 6"/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rcRect l="11682" r="51060"/>
              <a:stretch>
                <a:fillRect/>
              </a:stretch>
            </p:blipFill>
            <p:spPr>
              <a:xfrm>
                <a:off x="85665" y="0"/>
                <a:ext cx="2357312" cy="14036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8" name="그림 6" descr="그림 6"/>
            <p:cNvPicPr>
              <a:picLocks noChangeAspect="1"/>
            </p:cNvPicPr>
            <p:nvPr/>
          </p:nvPicPr>
          <p:blipFill>
            <a:blip r:embed="rId3"/>
            <a:srcRect l="55148" t="47654" r="5693" b="9030"/>
            <a:stretch>
              <a:fillRect/>
            </a:stretch>
          </p:blipFill>
          <p:spPr>
            <a:xfrm>
              <a:off x="9238477" y="357584"/>
              <a:ext cx="2806151" cy="688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xfrm>
            <a:off x="856492" y="68740"/>
            <a:ext cx="8382274" cy="118133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655968"/>
            <a:ext cx="10515600" cy="4341310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+mn-lt"/>
                <a:ea typeface="+mn-ea"/>
                <a:cs typeface="+mn-cs"/>
                <a:sym typeface="Arial"/>
              </a:defRPr>
            </a:lvl1pPr>
            <a:lvl2pPr>
              <a:defRPr sz="1600">
                <a:latin typeface="+mn-lt"/>
                <a:ea typeface="+mn-ea"/>
                <a:cs typeface="+mn-cs"/>
                <a:sym typeface="Arial"/>
              </a:defRPr>
            </a:lvl2pPr>
            <a:lvl3pPr>
              <a:defRPr sz="1600">
                <a:latin typeface="+mn-lt"/>
                <a:ea typeface="+mn-ea"/>
                <a:cs typeface="+mn-cs"/>
                <a:sym typeface="Arial"/>
              </a:defRPr>
            </a:lvl3pPr>
            <a:lvl4pPr>
              <a:defRPr sz="1600">
                <a:latin typeface="+mn-lt"/>
                <a:ea typeface="+mn-ea"/>
                <a:cs typeface="+mn-cs"/>
                <a:sym typeface="Arial"/>
              </a:defRPr>
            </a:lvl4pPr>
            <a:lvl5pPr>
              <a:defRPr sz="1600">
                <a:latin typeface="+mn-lt"/>
                <a:ea typeface="+mn-ea"/>
                <a:cs typeface="+mn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62" name="Image" descr="Image"/>
          <p:cNvPicPr>
            <a:picLocks noChangeAspect="1"/>
          </p:cNvPicPr>
          <p:nvPr/>
        </p:nvPicPr>
        <p:blipFill>
          <a:blip r:embed="rId4"/>
          <a:srcRect l="2732" t="16543" r="73543" b="4967"/>
          <a:stretch>
            <a:fillRect/>
          </a:stretch>
        </p:blipFill>
        <p:spPr>
          <a:xfrm>
            <a:off x="884079" y="6268546"/>
            <a:ext cx="473412" cy="471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83" extrusionOk="0">
                <a:moveTo>
                  <a:pt x="10571" y="6"/>
                </a:moveTo>
                <a:cubicBezTo>
                  <a:pt x="8950" y="54"/>
                  <a:pt x="7281" y="461"/>
                  <a:pt x="5701" y="1231"/>
                </a:cubicBezTo>
                <a:cubicBezTo>
                  <a:pt x="2260" y="2906"/>
                  <a:pt x="-3" y="6592"/>
                  <a:pt x="0" y="10528"/>
                </a:cubicBezTo>
                <a:cubicBezTo>
                  <a:pt x="2" y="12919"/>
                  <a:pt x="827" y="15431"/>
                  <a:pt x="1858" y="16149"/>
                </a:cubicBezTo>
                <a:cubicBezTo>
                  <a:pt x="2121" y="16332"/>
                  <a:pt x="2667" y="16491"/>
                  <a:pt x="3085" y="16491"/>
                </a:cubicBezTo>
                <a:cubicBezTo>
                  <a:pt x="3976" y="16491"/>
                  <a:pt x="6117" y="15966"/>
                  <a:pt x="7198" y="15482"/>
                </a:cubicBezTo>
                <a:lnTo>
                  <a:pt x="7956" y="15140"/>
                </a:lnTo>
                <a:lnTo>
                  <a:pt x="6945" y="15266"/>
                </a:lnTo>
                <a:cubicBezTo>
                  <a:pt x="4963" y="15523"/>
                  <a:pt x="3859" y="14582"/>
                  <a:pt x="4294" y="13014"/>
                </a:cubicBezTo>
                <a:cubicBezTo>
                  <a:pt x="5316" y="9323"/>
                  <a:pt x="13011" y="3725"/>
                  <a:pt x="17373" y="3501"/>
                </a:cubicBezTo>
                <a:lnTo>
                  <a:pt x="18401" y="3447"/>
                </a:lnTo>
                <a:lnTo>
                  <a:pt x="17607" y="2618"/>
                </a:lnTo>
                <a:cubicBezTo>
                  <a:pt x="15843" y="821"/>
                  <a:pt x="13274" y="-76"/>
                  <a:pt x="10571" y="6"/>
                </a:cubicBezTo>
                <a:close/>
                <a:moveTo>
                  <a:pt x="18238" y="4870"/>
                </a:moveTo>
                <a:cubicBezTo>
                  <a:pt x="17610" y="4870"/>
                  <a:pt x="14381" y="5746"/>
                  <a:pt x="13710" y="6095"/>
                </a:cubicBezTo>
                <a:cubicBezTo>
                  <a:pt x="13189" y="6367"/>
                  <a:pt x="13256" y="6379"/>
                  <a:pt x="14576" y="6275"/>
                </a:cubicBezTo>
                <a:cubicBezTo>
                  <a:pt x="15838" y="6177"/>
                  <a:pt x="16134" y="6233"/>
                  <a:pt x="16669" y="6654"/>
                </a:cubicBezTo>
                <a:cubicBezTo>
                  <a:pt x="17751" y="7507"/>
                  <a:pt x="17403" y="8807"/>
                  <a:pt x="15496" y="11086"/>
                </a:cubicBezTo>
                <a:cubicBezTo>
                  <a:pt x="12937" y="14145"/>
                  <a:pt x="8255" y="17083"/>
                  <a:pt x="4709" y="17842"/>
                </a:cubicBezTo>
                <a:lnTo>
                  <a:pt x="3031" y="18203"/>
                </a:lnTo>
                <a:lnTo>
                  <a:pt x="3752" y="18887"/>
                </a:lnTo>
                <a:cubicBezTo>
                  <a:pt x="4673" y="19750"/>
                  <a:pt x="6262" y="20636"/>
                  <a:pt x="7613" y="21050"/>
                </a:cubicBezTo>
                <a:cubicBezTo>
                  <a:pt x="9162" y="21524"/>
                  <a:pt x="12458" y="21486"/>
                  <a:pt x="13945" y="20977"/>
                </a:cubicBezTo>
                <a:cubicBezTo>
                  <a:pt x="18513" y="19414"/>
                  <a:pt x="21247" y="15955"/>
                  <a:pt x="21486" y="11446"/>
                </a:cubicBezTo>
                <a:cubicBezTo>
                  <a:pt x="21597" y="9342"/>
                  <a:pt x="21459" y="8537"/>
                  <a:pt x="20602" y="6618"/>
                </a:cubicBezTo>
                <a:cubicBezTo>
                  <a:pt x="20128" y="5558"/>
                  <a:pt x="19201" y="4870"/>
                  <a:pt x="18238" y="487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5"/>
          <a:srcRect l="1576" t="2252" r="1569" b="1819"/>
          <a:stretch>
            <a:fillRect/>
          </a:stretch>
        </p:blipFill>
        <p:spPr>
          <a:xfrm>
            <a:off x="131020" y="6216153"/>
            <a:ext cx="581422" cy="575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0749" y="0"/>
                  <a:pt x="8293" y="2420"/>
                  <a:pt x="5352" y="5374"/>
                </a:cubicBezTo>
                <a:lnTo>
                  <a:pt x="0" y="10748"/>
                </a:lnTo>
                <a:lnTo>
                  <a:pt x="5367" y="16167"/>
                </a:lnTo>
                <a:cubicBezTo>
                  <a:pt x="8323" y="19154"/>
                  <a:pt x="10765" y="21600"/>
                  <a:pt x="10793" y="21600"/>
                </a:cubicBezTo>
                <a:cubicBezTo>
                  <a:pt x="10821" y="21600"/>
                  <a:pt x="13263" y="19154"/>
                  <a:pt x="16218" y="16167"/>
                </a:cubicBezTo>
                <a:lnTo>
                  <a:pt x="21600" y="10748"/>
                </a:lnTo>
                <a:lnTo>
                  <a:pt x="16248" y="5374"/>
                </a:lnTo>
                <a:cubicBezTo>
                  <a:pt x="13308" y="2420"/>
                  <a:pt x="10866" y="0"/>
                  <a:pt x="1080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5" name="Straight Connector 12"/>
          <p:cNvSpPr/>
          <p:nvPr/>
        </p:nvSpPr>
        <p:spPr>
          <a:xfrm>
            <a:off x="1523" y="6150173"/>
            <a:ext cx="12188954" cy="1"/>
          </a:xfrm>
          <a:prstGeom prst="line">
            <a:avLst/>
          </a:prstGeom>
          <a:ln w="6350">
            <a:solidFill>
              <a:srgbClr val="000302">
                <a:alpha val="15000"/>
              </a:srgbClr>
            </a:solidFill>
            <a:miter/>
          </a:ln>
        </p:spPr>
        <p:txBody>
          <a:bodyPr lIns="45719" rIns="45719"/>
          <a:lstStyle/>
          <a:p>
            <a:pPr defTabSz="914400">
              <a:defRPr>
                <a:solidFill>
                  <a:srgbClr val="000302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66" name="Straight Connector 13"/>
          <p:cNvSpPr/>
          <p:nvPr/>
        </p:nvSpPr>
        <p:spPr>
          <a:xfrm>
            <a:off x="11463688" y="6150173"/>
            <a:ext cx="1" cy="707828"/>
          </a:xfrm>
          <a:prstGeom prst="line">
            <a:avLst/>
          </a:prstGeom>
          <a:ln w="6350">
            <a:solidFill>
              <a:srgbClr val="000302">
                <a:alpha val="15000"/>
              </a:srgbClr>
            </a:solidFill>
            <a:miter/>
          </a:ln>
        </p:spPr>
        <p:txBody>
          <a:bodyPr lIns="45719" rIns="45719"/>
          <a:lstStyle/>
          <a:p>
            <a:pPr defTabSz="914400">
              <a:defRPr>
                <a:solidFill>
                  <a:srgbClr val="000302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67" name="Circle"/>
          <p:cNvSpPr/>
          <p:nvPr/>
        </p:nvSpPr>
        <p:spPr>
          <a:xfrm>
            <a:off x="11706348" y="6375741"/>
            <a:ext cx="254001" cy="254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96520" y="6371927"/>
            <a:ext cx="273656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traight Connector 12"/>
          <p:cNvSpPr/>
          <p:nvPr/>
        </p:nvSpPr>
        <p:spPr>
          <a:xfrm>
            <a:off x="1523" y="6150173"/>
            <a:ext cx="12188954" cy="1"/>
          </a:xfrm>
          <a:prstGeom prst="line">
            <a:avLst/>
          </a:prstGeom>
          <a:ln w="6350">
            <a:solidFill>
              <a:srgbClr val="000302">
                <a:alpha val="15000"/>
              </a:srgbClr>
            </a:solidFill>
            <a:miter/>
          </a:ln>
        </p:spPr>
        <p:txBody>
          <a:bodyPr lIns="45719" rIns="45719"/>
          <a:lstStyle/>
          <a:p>
            <a:pPr defTabSz="914400">
              <a:defRPr>
                <a:solidFill>
                  <a:srgbClr val="000302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76" name="Straight Connector 13"/>
          <p:cNvSpPr/>
          <p:nvPr/>
        </p:nvSpPr>
        <p:spPr>
          <a:xfrm>
            <a:off x="11463688" y="6150173"/>
            <a:ext cx="1" cy="707828"/>
          </a:xfrm>
          <a:prstGeom prst="line">
            <a:avLst/>
          </a:prstGeom>
          <a:ln w="6350">
            <a:solidFill>
              <a:srgbClr val="000302">
                <a:alpha val="15000"/>
              </a:srgbClr>
            </a:solidFill>
            <a:miter/>
          </a:ln>
        </p:spPr>
        <p:txBody>
          <a:bodyPr lIns="45719" rIns="45719"/>
          <a:lstStyle/>
          <a:p>
            <a:pPr defTabSz="914400">
              <a:defRPr>
                <a:solidFill>
                  <a:srgbClr val="000302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77" name="Circle"/>
          <p:cNvSpPr/>
          <p:nvPr/>
        </p:nvSpPr>
        <p:spPr>
          <a:xfrm>
            <a:off x="11706348" y="6375741"/>
            <a:ext cx="254001" cy="254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82" name="Group"/>
          <p:cNvGrpSpPr/>
          <p:nvPr/>
        </p:nvGrpSpPr>
        <p:grpSpPr>
          <a:xfrm>
            <a:off x="0" y="-42466"/>
            <a:ext cx="12192000" cy="1403649"/>
            <a:chOff x="0" y="0"/>
            <a:chExt cx="12192000" cy="1403647"/>
          </a:xfrm>
        </p:grpSpPr>
        <p:grpSp>
          <p:nvGrpSpPr>
            <p:cNvPr id="80" name="Group"/>
            <p:cNvGrpSpPr/>
            <p:nvPr/>
          </p:nvGrpSpPr>
          <p:grpSpPr>
            <a:xfrm>
              <a:off x="0" y="0"/>
              <a:ext cx="12192000" cy="1403648"/>
              <a:chOff x="0" y="0"/>
              <a:chExt cx="12192000" cy="1403647"/>
            </a:xfrm>
          </p:grpSpPr>
          <p:pic>
            <p:nvPicPr>
              <p:cNvPr id="78" name="그림 3" descr="그림 3"/>
              <p:cNvPicPr>
                <a:picLocks noChangeAspect="1"/>
              </p:cNvPicPr>
              <p:nvPr/>
            </p:nvPicPr>
            <p:blipFill>
              <a:blip r:embed="rId2"/>
              <a:srcRect t="12688" b="72288"/>
              <a:stretch>
                <a:fillRect/>
              </a:stretch>
            </p:blipFill>
            <p:spPr>
              <a:xfrm>
                <a:off x="0" y="15081"/>
                <a:ext cx="12192000" cy="13737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9" name="그림 6" descr="그림 6"/>
              <p:cNvPicPr>
                <a:picLocks noChangeAspect="1"/>
              </p:cNvPicPr>
              <p:nvPr/>
            </p:nvPicPr>
            <p:blipFill>
              <a:blip r:embed="rId3">
                <a:alphaModFix amt="20000"/>
              </a:blip>
              <a:srcRect l="11682" r="51060"/>
              <a:stretch>
                <a:fillRect/>
              </a:stretch>
            </p:blipFill>
            <p:spPr>
              <a:xfrm>
                <a:off x="85665" y="0"/>
                <a:ext cx="2357312" cy="14036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1" name="그림 6" descr="그림 6"/>
            <p:cNvPicPr>
              <a:picLocks noChangeAspect="1"/>
            </p:cNvPicPr>
            <p:nvPr/>
          </p:nvPicPr>
          <p:blipFill>
            <a:blip r:embed="rId3"/>
            <a:srcRect l="55148" t="47654" r="5693" b="9030"/>
            <a:stretch>
              <a:fillRect/>
            </a:stretch>
          </p:blipFill>
          <p:spPr>
            <a:xfrm>
              <a:off x="9238477" y="357584"/>
              <a:ext cx="2806151" cy="688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3" name="Title Text"/>
          <p:cNvSpPr txBox="1"/>
          <p:nvPr/>
        </p:nvSpPr>
        <p:spPr>
          <a:xfrm>
            <a:off x="850900" y="68740"/>
            <a:ext cx="8380004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defTabSz="914400">
              <a:lnSpc>
                <a:spcPct val="90000"/>
              </a:lnSpc>
              <a:defRPr sz="2600" b="1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lvl1pPr>
            <a:lvl2pPr marL="0" indent="45720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lvl2pPr>
            <a:lvl3pPr marL="0" indent="91440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lvl3pPr>
            <a:lvl4pPr marL="0" indent="137160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lvl4pPr>
            <a:lvl5pPr marL="0" indent="182880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96520" y="6375740"/>
            <a:ext cx="273656" cy="26425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8" name="Image" descr="Image"/>
          <p:cNvPicPr>
            <a:picLocks noChangeAspect="1"/>
          </p:cNvPicPr>
          <p:nvPr/>
        </p:nvPicPr>
        <p:blipFill>
          <a:blip r:embed="rId4"/>
          <a:srcRect l="2732" t="16543" r="73543" b="4967"/>
          <a:stretch>
            <a:fillRect/>
          </a:stretch>
        </p:blipFill>
        <p:spPr>
          <a:xfrm>
            <a:off x="884079" y="6268546"/>
            <a:ext cx="473412" cy="471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383" extrusionOk="0">
                <a:moveTo>
                  <a:pt x="10571" y="6"/>
                </a:moveTo>
                <a:cubicBezTo>
                  <a:pt x="8950" y="54"/>
                  <a:pt x="7281" y="461"/>
                  <a:pt x="5701" y="1231"/>
                </a:cubicBezTo>
                <a:cubicBezTo>
                  <a:pt x="2260" y="2906"/>
                  <a:pt x="-3" y="6592"/>
                  <a:pt x="0" y="10528"/>
                </a:cubicBezTo>
                <a:cubicBezTo>
                  <a:pt x="2" y="12919"/>
                  <a:pt x="827" y="15431"/>
                  <a:pt x="1858" y="16149"/>
                </a:cubicBezTo>
                <a:cubicBezTo>
                  <a:pt x="2121" y="16332"/>
                  <a:pt x="2667" y="16491"/>
                  <a:pt x="3085" y="16491"/>
                </a:cubicBezTo>
                <a:cubicBezTo>
                  <a:pt x="3976" y="16491"/>
                  <a:pt x="6117" y="15966"/>
                  <a:pt x="7198" y="15482"/>
                </a:cubicBezTo>
                <a:lnTo>
                  <a:pt x="7956" y="15140"/>
                </a:lnTo>
                <a:lnTo>
                  <a:pt x="6945" y="15266"/>
                </a:lnTo>
                <a:cubicBezTo>
                  <a:pt x="4963" y="15523"/>
                  <a:pt x="3859" y="14582"/>
                  <a:pt x="4294" y="13014"/>
                </a:cubicBezTo>
                <a:cubicBezTo>
                  <a:pt x="5316" y="9323"/>
                  <a:pt x="13011" y="3725"/>
                  <a:pt x="17373" y="3501"/>
                </a:cubicBezTo>
                <a:lnTo>
                  <a:pt x="18401" y="3447"/>
                </a:lnTo>
                <a:lnTo>
                  <a:pt x="17607" y="2618"/>
                </a:lnTo>
                <a:cubicBezTo>
                  <a:pt x="15843" y="821"/>
                  <a:pt x="13274" y="-76"/>
                  <a:pt x="10571" y="6"/>
                </a:cubicBezTo>
                <a:close/>
                <a:moveTo>
                  <a:pt x="18238" y="4870"/>
                </a:moveTo>
                <a:cubicBezTo>
                  <a:pt x="17610" y="4870"/>
                  <a:pt x="14381" y="5746"/>
                  <a:pt x="13710" y="6095"/>
                </a:cubicBezTo>
                <a:cubicBezTo>
                  <a:pt x="13189" y="6367"/>
                  <a:pt x="13256" y="6379"/>
                  <a:pt x="14576" y="6275"/>
                </a:cubicBezTo>
                <a:cubicBezTo>
                  <a:pt x="15838" y="6177"/>
                  <a:pt x="16134" y="6233"/>
                  <a:pt x="16669" y="6654"/>
                </a:cubicBezTo>
                <a:cubicBezTo>
                  <a:pt x="17751" y="7507"/>
                  <a:pt x="17403" y="8807"/>
                  <a:pt x="15496" y="11086"/>
                </a:cubicBezTo>
                <a:cubicBezTo>
                  <a:pt x="12937" y="14145"/>
                  <a:pt x="8255" y="17083"/>
                  <a:pt x="4709" y="17842"/>
                </a:cubicBezTo>
                <a:lnTo>
                  <a:pt x="3031" y="18203"/>
                </a:lnTo>
                <a:lnTo>
                  <a:pt x="3752" y="18887"/>
                </a:lnTo>
                <a:cubicBezTo>
                  <a:pt x="4673" y="19750"/>
                  <a:pt x="6262" y="20636"/>
                  <a:pt x="7613" y="21050"/>
                </a:cubicBezTo>
                <a:cubicBezTo>
                  <a:pt x="9162" y="21524"/>
                  <a:pt x="12458" y="21486"/>
                  <a:pt x="13945" y="20977"/>
                </a:cubicBezTo>
                <a:cubicBezTo>
                  <a:pt x="18513" y="19414"/>
                  <a:pt x="21247" y="15955"/>
                  <a:pt x="21486" y="11446"/>
                </a:cubicBezTo>
                <a:cubicBezTo>
                  <a:pt x="21597" y="9342"/>
                  <a:pt x="21459" y="8537"/>
                  <a:pt x="20602" y="6618"/>
                </a:cubicBezTo>
                <a:cubicBezTo>
                  <a:pt x="20128" y="5558"/>
                  <a:pt x="19201" y="4870"/>
                  <a:pt x="18238" y="487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9" name="Image" descr="Image"/>
          <p:cNvPicPr>
            <a:picLocks noChangeAspect="1"/>
          </p:cNvPicPr>
          <p:nvPr/>
        </p:nvPicPr>
        <p:blipFill>
          <a:blip r:embed="rId5"/>
          <a:srcRect l="1576" t="2252" r="1569" b="1819"/>
          <a:stretch>
            <a:fillRect/>
          </a:stretch>
        </p:blipFill>
        <p:spPr>
          <a:xfrm>
            <a:off x="131020" y="6216153"/>
            <a:ext cx="581422" cy="575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7" y="0"/>
                </a:moveTo>
                <a:cubicBezTo>
                  <a:pt x="10749" y="0"/>
                  <a:pt x="8293" y="2420"/>
                  <a:pt x="5352" y="5374"/>
                </a:cubicBezTo>
                <a:lnTo>
                  <a:pt x="0" y="10748"/>
                </a:lnTo>
                <a:lnTo>
                  <a:pt x="5367" y="16167"/>
                </a:lnTo>
                <a:cubicBezTo>
                  <a:pt x="8323" y="19154"/>
                  <a:pt x="10765" y="21600"/>
                  <a:pt x="10793" y="21600"/>
                </a:cubicBezTo>
                <a:cubicBezTo>
                  <a:pt x="10821" y="21600"/>
                  <a:pt x="13263" y="19154"/>
                  <a:pt x="16218" y="16167"/>
                </a:cubicBezTo>
                <a:lnTo>
                  <a:pt x="21600" y="10748"/>
                </a:lnTo>
                <a:lnTo>
                  <a:pt x="16248" y="5374"/>
                </a:lnTo>
                <a:cubicBezTo>
                  <a:pt x="13308" y="2420"/>
                  <a:pt x="10866" y="0"/>
                  <a:pt x="10807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37144" y="6404292"/>
            <a:ext cx="273657" cy="269241"/>
          </a:xfrm>
          <a:prstGeom prst="rect">
            <a:avLst/>
          </a:prstGeom>
        </p:spPr>
        <p:txBody>
          <a:bodyPr/>
          <a:lstStyle>
            <a:lvl1pPr algn="r" defTabSz="914400">
              <a:defRPr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cle"/>
          <p:cNvSpPr/>
          <p:nvPr/>
        </p:nvSpPr>
        <p:spPr>
          <a:xfrm>
            <a:off x="11706348" y="6375741"/>
            <a:ext cx="254001" cy="254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96520" y="6370613"/>
            <a:ext cx="273656" cy="26425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200"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Straight Connector 12"/>
          <p:cNvSpPr/>
          <p:nvPr/>
        </p:nvSpPr>
        <p:spPr>
          <a:xfrm>
            <a:off x="1523" y="6150173"/>
            <a:ext cx="12188954" cy="1"/>
          </a:xfrm>
          <a:prstGeom prst="line">
            <a:avLst/>
          </a:prstGeom>
          <a:ln w="6350">
            <a:solidFill>
              <a:srgbClr val="000302">
                <a:alpha val="15000"/>
              </a:srgbClr>
            </a:solidFill>
            <a:miter/>
          </a:ln>
        </p:spPr>
        <p:txBody>
          <a:bodyPr lIns="45719" rIns="45719"/>
          <a:lstStyle/>
          <a:p>
            <a:pPr defTabSz="914400">
              <a:defRPr>
                <a:solidFill>
                  <a:srgbClr val="000302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5" name="Straight Connector 13"/>
          <p:cNvSpPr/>
          <p:nvPr/>
        </p:nvSpPr>
        <p:spPr>
          <a:xfrm>
            <a:off x="11463688" y="6150173"/>
            <a:ext cx="1" cy="707828"/>
          </a:xfrm>
          <a:prstGeom prst="line">
            <a:avLst/>
          </a:prstGeom>
          <a:ln w="6350">
            <a:solidFill>
              <a:srgbClr val="000302">
                <a:alpha val="15000"/>
              </a:srgbClr>
            </a:solidFill>
            <a:miter/>
          </a:ln>
        </p:spPr>
        <p:txBody>
          <a:bodyPr lIns="45719" rIns="45719"/>
          <a:lstStyle/>
          <a:p>
            <a:pPr defTabSz="914400">
              <a:defRPr>
                <a:solidFill>
                  <a:srgbClr val="000302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grpSp>
        <p:nvGrpSpPr>
          <p:cNvPr id="10" name="Group"/>
          <p:cNvGrpSpPr/>
          <p:nvPr/>
        </p:nvGrpSpPr>
        <p:grpSpPr>
          <a:xfrm>
            <a:off x="0" y="-42466"/>
            <a:ext cx="12192000" cy="1403649"/>
            <a:chOff x="0" y="0"/>
            <a:chExt cx="12192000" cy="1403647"/>
          </a:xfrm>
        </p:grpSpPr>
        <p:grpSp>
          <p:nvGrpSpPr>
            <p:cNvPr id="8" name="Group"/>
            <p:cNvGrpSpPr/>
            <p:nvPr/>
          </p:nvGrpSpPr>
          <p:grpSpPr>
            <a:xfrm>
              <a:off x="0" y="0"/>
              <a:ext cx="12192000" cy="1403648"/>
              <a:chOff x="0" y="0"/>
              <a:chExt cx="12192000" cy="1403647"/>
            </a:xfrm>
          </p:grpSpPr>
          <p:pic>
            <p:nvPicPr>
              <p:cNvPr id="6" name="그림 3" descr="그림 3"/>
              <p:cNvPicPr>
                <a:picLocks noChangeAspect="1"/>
              </p:cNvPicPr>
              <p:nvPr/>
            </p:nvPicPr>
            <p:blipFill>
              <a:blip r:embed="rId8"/>
              <a:srcRect t="12688" b="72288"/>
              <a:stretch>
                <a:fillRect/>
              </a:stretch>
            </p:blipFill>
            <p:spPr>
              <a:xfrm>
                <a:off x="0" y="15081"/>
                <a:ext cx="12192000" cy="137374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" name="그림 6" descr="그림 6"/>
              <p:cNvPicPr>
                <a:picLocks noChangeAspect="1"/>
              </p:cNvPicPr>
              <p:nvPr/>
            </p:nvPicPr>
            <p:blipFill>
              <a:blip r:embed="rId9">
                <a:alphaModFix amt="20000"/>
              </a:blip>
              <a:srcRect l="11682" r="51060"/>
              <a:stretch>
                <a:fillRect/>
              </a:stretch>
            </p:blipFill>
            <p:spPr>
              <a:xfrm>
                <a:off x="85665" y="0"/>
                <a:ext cx="2357312" cy="14036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9" name="그림 6" descr="그림 6"/>
            <p:cNvPicPr>
              <a:picLocks noChangeAspect="1"/>
            </p:cNvPicPr>
            <p:nvPr/>
          </p:nvPicPr>
          <p:blipFill>
            <a:blip r:embed="rId9"/>
            <a:srcRect l="55148" t="47654" r="5693" b="9030"/>
            <a:stretch>
              <a:fillRect/>
            </a:stretch>
          </p:blipFill>
          <p:spPr>
            <a:xfrm>
              <a:off x="9238477" y="357584"/>
              <a:ext cx="2806151" cy="688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7" r:id="rId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0.png"/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5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68.png"/><Relationship Id="rId5" Type="http://schemas.openxmlformats.org/officeDocument/2006/relationships/image" Target="../media/image74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1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12" Type="http://schemas.openxmlformats.org/officeDocument/2006/relationships/image" Target="../media/image8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11" Type="http://schemas.openxmlformats.org/officeDocument/2006/relationships/image" Target="../media/image790.png"/><Relationship Id="rId10" Type="http://schemas.openxmlformats.org/officeDocument/2006/relationships/image" Target="../media/image78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5" Type="http://schemas.openxmlformats.org/officeDocument/2006/relationships/image" Target="../media/image51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image" Target="../media/image104.png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0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5" Type="http://schemas.openxmlformats.org/officeDocument/2006/relationships/image" Target="../media/image100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png"/><Relationship Id="rId3" Type="http://schemas.openxmlformats.org/officeDocument/2006/relationships/image" Target="../media/image8.pn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.png"/><Relationship Id="rId10" Type="http://schemas.openxmlformats.org/officeDocument/2006/relationships/image" Target="../media/image112.jpeg"/><Relationship Id="rId4" Type="http://schemas.openxmlformats.org/officeDocument/2006/relationships/image" Target="../media/image9.png"/><Relationship Id="rId9" Type="http://schemas.openxmlformats.org/officeDocument/2006/relationships/image" Target="../media/image111.jpeg"/><Relationship Id="rId14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svg"/><Relationship Id="rId18" Type="http://schemas.openxmlformats.org/officeDocument/2006/relationships/image" Target="../media/image44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47.png"/><Relationship Id="rId7" Type="http://schemas.openxmlformats.org/officeDocument/2006/relationships/image" Target="../media/image33.svg"/><Relationship Id="rId12" Type="http://schemas.openxmlformats.org/officeDocument/2006/relationships/image" Target="../media/image38.png"/><Relationship Id="rId17" Type="http://schemas.openxmlformats.org/officeDocument/2006/relationships/image" Target="../media/image43.sv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24" Type="http://schemas.openxmlformats.org/officeDocument/2006/relationships/image" Target="../media/image50.svg"/><Relationship Id="rId5" Type="http://schemas.openxmlformats.org/officeDocument/2006/relationships/image" Target="../media/image31.svg"/><Relationship Id="rId15" Type="http://schemas.openxmlformats.org/officeDocument/2006/relationships/image" Target="../media/image41.sv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ample Subtitle…"/>
          <p:cNvSpPr txBox="1">
            <a:spLocks noGrp="1"/>
          </p:cNvSpPr>
          <p:nvPr>
            <p:ph type="subTitle" sz="quarter" idx="1"/>
          </p:nvPr>
        </p:nvSpPr>
        <p:spPr>
          <a:xfrm>
            <a:off x="5144494" y="4096691"/>
            <a:ext cx="6575729" cy="80894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sz="2000" dirty="0"/>
              <a:t>Bin Chen, Michal </a:t>
            </a:r>
            <a:r>
              <a:rPr lang="en-US" sz="2000" dirty="0" err="1"/>
              <a:t>Piovarči</a:t>
            </a:r>
            <a:r>
              <a:rPr lang="en-US" sz="2000" dirty="0"/>
              <a:t>, Chao Wang, Hans-Peter Seidel, Piotr </a:t>
            </a:r>
            <a:r>
              <a:rPr lang="en-US" sz="2000" dirty="0" err="1"/>
              <a:t>Didyk</a:t>
            </a:r>
            <a:r>
              <a:rPr lang="en-US" sz="2000" dirty="0"/>
              <a:t>, Karol </a:t>
            </a:r>
            <a:r>
              <a:rPr lang="en-US" sz="2000" dirty="0" err="1"/>
              <a:t>Myszkowski</a:t>
            </a:r>
            <a:r>
              <a:rPr lang="en-US" sz="2000" dirty="0"/>
              <a:t>, Ana Serrano</a:t>
            </a:r>
            <a:endParaRPr sz="2000" dirty="0"/>
          </a:p>
        </p:txBody>
      </p:sp>
      <p:sp>
        <p:nvSpPr>
          <p:cNvPr id="183" name="Presentation Title"/>
          <p:cNvSpPr txBox="1">
            <a:spLocks noGrp="1"/>
          </p:cNvSpPr>
          <p:nvPr>
            <p:ph type="ctrTitle"/>
          </p:nvPr>
        </p:nvSpPr>
        <p:spPr>
          <a:xfrm>
            <a:off x="4349363" y="2711395"/>
            <a:ext cx="7657107" cy="103653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000" dirty="0"/>
              <a:t>Gloss management for consistent reproduction of real and virtual objects</a:t>
            </a:r>
            <a:endParaRPr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03919-1A5E-49C9-92F3-F1760F15F835}"/>
              </a:ext>
            </a:extLst>
          </p:cNvPr>
          <p:cNvSpPr txBox="1"/>
          <p:nvPr/>
        </p:nvSpPr>
        <p:spPr>
          <a:xfrm>
            <a:off x="6281980" y="6024528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D886B4-0B7A-4CC7-B905-FAF89E822D1F}"/>
              </a:ext>
            </a:extLst>
          </p:cNvPr>
          <p:cNvGrpSpPr/>
          <p:nvPr/>
        </p:nvGrpSpPr>
        <p:grpSpPr>
          <a:xfrm>
            <a:off x="5306793" y="4937585"/>
            <a:ext cx="6413430" cy="874440"/>
            <a:chOff x="5916979" y="3773925"/>
            <a:chExt cx="4793428" cy="653561"/>
          </a:xfrm>
        </p:grpSpPr>
        <p:pic>
          <p:nvPicPr>
            <p:cNvPr id="6" name="Picture 5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EB412C0D-0CED-4A68-AE3C-80863B37B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6348" y="3813230"/>
              <a:ext cx="1634059" cy="600824"/>
            </a:xfrm>
            <a:prstGeom prst="rect">
              <a:avLst/>
            </a:prstGeom>
          </p:spPr>
        </p:pic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3EBD744-54B9-4F1B-81D9-E4E4FB939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473" y="3773925"/>
              <a:ext cx="969264" cy="653561"/>
            </a:xfrm>
            <a:prstGeom prst="rect">
              <a:avLst/>
            </a:prstGeom>
          </p:spPr>
        </p:pic>
        <p:pic>
          <p:nvPicPr>
            <p:cNvPr id="8" name="Picture 7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EDAD4C82-6492-427D-A6DA-55B32A7A3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373" y="3901775"/>
              <a:ext cx="789711" cy="436808"/>
            </a:xfrm>
            <a:prstGeom prst="rect">
              <a:avLst/>
            </a:prstGeom>
          </p:spPr>
        </p:pic>
        <p:pic>
          <p:nvPicPr>
            <p:cNvPr id="9" name="Picture 8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0039CFC1-867A-4731-A219-E0ADA0037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979" y="3870332"/>
              <a:ext cx="1349715" cy="456242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ection Hea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Experiments</a:t>
            </a:r>
            <a:endParaRPr dirty="0"/>
          </a:p>
        </p:txBody>
      </p:sp>
      <p:sp>
        <p:nvSpPr>
          <p:cNvPr id="186" name="Sample Section 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dirty="0"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0613"/>
            <a:ext cx="188899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43BBCB-F660-438F-85C6-0EA094CFCD5B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91147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Stimuli (Geometry)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F9FE4-F06D-8321-9967-F1CCAD579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991" y="1536879"/>
            <a:ext cx="8981440" cy="21700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1C6F39-8E62-7951-F1B5-52E56B8F3408}"/>
              </a:ext>
            </a:extLst>
          </p:cNvPr>
          <p:cNvGrpSpPr/>
          <p:nvPr/>
        </p:nvGrpSpPr>
        <p:grpSpPr>
          <a:xfrm>
            <a:off x="3909973" y="3817548"/>
            <a:ext cx="1832224" cy="765033"/>
            <a:chOff x="3392753" y="5101303"/>
            <a:chExt cx="2695764" cy="1125599"/>
          </a:xfrm>
        </p:grpSpPr>
        <p:pic>
          <p:nvPicPr>
            <p:cNvPr id="4" name="Picture 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7708EB1-124E-BA17-1C9D-063B2AAB3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984"/>
            <a:stretch/>
          </p:blipFill>
          <p:spPr>
            <a:xfrm>
              <a:off x="4116688" y="5101303"/>
              <a:ext cx="1971829" cy="1125599"/>
            </a:xfrm>
            <a:prstGeom prst="rect">
              <a:avLst/>
            </a:prstGeom>
          </p:spPr>
        </p:pic>
        <p:pic>
          <p:nvPicPr>
            <p:cNvPr id="5" name="Picture 4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D37934A2-707A-2CC2-BDE7-6EE43F14D8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5" t="4183" r="9148" b="46501"/>
            <a:stretch/>
          </p:blipFill>
          <p:spPr>
            <a:xfrm>
              <a:off x="3392753" y="5193882"/>
              <a:ext cx="937571" cy="889908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87DE824-452D-E6E4-18CE-6335C7EEA1F8}"/>
              </a:ext>
            </a:extLst>
          </p:cNvPr>
          <p:cNvGrpSpPr/>
          <p:nvPr/>
        </p:nvGrpSpPr>
        <p:grpSpPr>
          <a:xfrm>
            <a:off x="1618242" y="3817548"/>
            <a:ext cx="1835143" cy="699902"/>
            <a:chOff x="606561" y="5011237"/>
            <a:chExt cx="2710681" cy="1033822"/>
          </a:xfrm>
        </p:grpSpPr>
        <p:pic>
          <p:nvPicPr>
            <p:cNvPr id="7" name="Picture 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6BA6179-2C29-3E0B-DFF4-95129BCC2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07"/>
            <a:stretch/>
          </p:blipFill>
          <p:spPr>
            <a:xfrm>
              <a:off x="1490985" y="5011237"/>
              <a:ext cx="1826257" cy="1033822"/>
            </a:xfrm>
            <a:prstGeom prst="rect">
              <a:avLst/>
            </a:prstGeom>
          </p:spPr>
        </p:pic>
        <p:pic>
          <p:nvPicPr>
            <p:cNvPr id="8" name="Picture 7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5BABC5E9-4F30-BC8D-D0B7-4F4B0E684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070" b="40468"/>
            <a:stretch/>
          </p:blipFill>
          <p:spPr>
            <a:xfrm>
              <a:off x="606561" y="5074431"/>
              <a:ext cx="910318" cy="90743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62209C3-BDAE-731C-9FE7-93D0E4BD0A80}"/>
              </a:ext>
            </a:extLst>
          </p:cNvPr>
          <p:cNvGrpSpPr/>
          <p:nvPr/>
        </p:nvGrpSpPr>
        <p:grpSpPr>
          <a:xfrm>
            <a:off x="6026711" y="3831065"/>
            <a:ext cx="2005303" cy="777125"/>
            <a:chOff x="6267840" y="5085391"/>
            <a:chExt cx="2667687" cy="1033822"/>
          </a:xfrm>
        </p:grpSpPr>
        <p:pic>
          <p:nvPicPr>
            <p:cNvPr id="10" name="Picture 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9783D12-D82B-9A7D-FCE7-A8B1BD28B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2" t="1844" r="2284" b="43962"/>
            <a:stretch/>
          </p:blipFill>
          <p:spPr>
            <a:xfrm>
              <a:off x="6267840" y="5169004"/>
              <a:ext cx="866591" cy="889908"/>
            </a:xfrm>
            <a:prstGeom prst="rect">
              <a:avLst/>
            </a:prstGeom>
          </p:spPr>
        </p:pic>
        <p:pic>
          <p:nvPicPr>
            <p:cNvPr id="11" name="Picture 1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8C5E133-F6C5-017E-55EE-9F4DEB717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88"/>
            <a:stretch/>
          </p:blipFill>
          <p:spPr>
            <a:xfrm>
              <a:off x="7100385" y="5085391"/>
              <a:ext cx="1835142" cy="103382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A9677C-D0E2-32B3-E89A-B0FF3FB62F6B}"/>
              </a:ext>
            </a:extLst>
          </p:cNvPr>
          <p:cNvGrpSpPr/>
          <p:nvPr/>
        </p:nvGrpSpPr>
        <p:grpSpPr>
          <a:xfrm>
            <a:off x="8310440" y="3837766"/>
            <a:ext cx="2188996" cy="805811"/>
            <a:chOff x="9069270" y="5108861"/>
            <a:chExt cx="2912515" cy="1072152"/>
          </a:xfrm>
        </p:grpSpPr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2648EAC7-AEAD-2341-8454-9A5091100A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763"/>
            <a:stretch/>
          </p:blipFill>
          <p:spPr>
            <a:xfrm>
              <a:off x="10106377" y="5108861"/>
              <a:ext cx="1875408" cy="1059950"/>
            </a:xfrm>
            <a:prstGeom prst="rect">
              <a:avLst/>
            </a:prstGeom>
          </p:spPr>
        </p:pic>
        <p:pic>
          <p:nvPicPr>
            <p:cNvPr id="19" name="Picture 18" descr="Diagram&#10;&#10;Description automatically generated">
              <a:extLst>
                <a:ext uri="{FF2B5EF4-FFF2-40B4-BE49-F238E27FC236}">
                  <a16:creationId xmlns:a16="http://schemas.microsoft.com/office/drawing/2014/main" id="{24CD3F9B-F8A4-2407-B29E-1DFE805B5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4" b="40467"/>
            <a:stretch/>
          </p:blipFill>
          <p:spPr>
            <a:xfrm>
              <a:off x="9069270" y="5147190"/>
              <a:ext cx="1037107" cy="103382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26735C5-D7FF-B5B3-1F1D-0314C416FEFB}"/>
              </a:ext>
            </a:extLst>
          </p:cNvPr>
          <p:cNvSpPr txBox="1"/>
          <p:nvPr/>
        </p:nvSpPr>
        <p:spPr>
          <a:xfrm>
            <a:off x="856492" y="4685327"/>
            <a:ext cx="5852884" cy="1420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Typical geometries in CG community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Geometries optimized for perception study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 large range of geometry surface features</a:t>
            </a:r>
            <a:endParaRPr lang="LID4096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BF61C3-4F29-44F9-980D-87912F6B019F}"/>
              </a:ext>
            </a:extLst>
          </p:cNvPr>
          <p:cNvSpPr txBox="1"/>
          <p:nvPr/>
        </p:nvSpPr>
        <p:spPr>
          <a:xfrm>
            <a:off x="8862634" y="5334479"/>
            <a:ext cx="16183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[Serrano 2021]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F951EF-E908-44DE-93AC-4765157B3807}"/>
              </a:ext>
            </a:extLst>
          </p:cNvPr>
          <p:cNvSpPr txBox="1"/>
          <p:nvPr/>
        </p:nvSpPr>
        <p:spPr>
          <a:xfrm>
            <a:off x="7269480" y="5936628"/>
            <a:ext cx="4804699" cy="23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[Serrano 2021] The effect of shape and illumination on material perception: model and applications</a:t>
            </a:r>
            <a:endParaRPr kumimoji="0" lang="en-US" sz="900" b="0" i="0" u="none" strike="noStrike" cap="none" spc="0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FillTx/>
              <a:sym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8263D2-4C9A-4B08-8C1F-E66A28C3F731}"/>
              </a:ext>
            </a:extLst>
          </p:cNvPr>
          <p:cNvSpPr/>
          <p:nvPr/>
        </p:nvSpPr>
        <p:spPr>
          <a:xfrm>
            <a:off x="3746857" y="1487759"/>
            <a:ext cx="6909152" cy="2286000"/>
          </a:xfrm>
          <a:prstGeom prst="rect">
            <a:avLst/>
          </a:prstGeom>
          <a:noFill/>
          <a:ln w="635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A609AA-D39C-4C7E-B443-5A3F949EE449}"/>
              </a:ext>
            </a:extLst>
          </p:cNvPr>
          <p:cNvSpPr/>
          <p:nvPr/>
        </p:nvSpPr>
        <p:spPr>
          <a:xfrm>
            <a:off x="1464348" y="1487759"/>
            <a:ext cx="2297954" cy="2286000"/>
          </a:xfrm>
          <a:prstGeom prst="rect">
            <a:avLst/>
          </a:prstGeom>
          <a:noFill/>
          <a:ln w="635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0C24E0-48CC-4A52-BC90-90598505C581}"/>
              </a:ext>
            </a:extLst>
          </p:cNvPr>
          <p:cNvSpPr/>
          <p:nvPr/>
        </p:nvSpPr>
        <p:spPr>
          <a:xfrm>
            <a:off x="1535990" y="3766043"/>
            <a:ext cx="9037767" cy="914400"/>
          </a:xfrm>
          <a:prstGeom prst="rect">
            <a:avLst/>
          </a:prstGeom>
          <a:noFill/>
          <a:ln w="635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4A47F23-91A0-45AA-A6E3-3E149E4BF1B7}"/>
              </a:ext>
            </a:extLst>
          </p:cNvPr>
          <p:cNvSpPr/>
          <p:nvPr/>
        </p:nvSpPr>
        <p:spPr>
          <a:xfrm>
            <a:off x="8815187" y="4939203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</a:rPr>
              <a:t>[</a:t>
            </a:r>
            <a:r>
              <a:rPr lang="en-US" dirty="0" err="1">
                <a:latin typeface="+mn-lt"/>
              </a:rPr>
              <a:t>Havran</a:t>
            </a:r>
            <a:r>
              <a:rPr lang="en-US" dirty="0">
                <a:latin typeface="+mn-lt"/>
              </a:rPr>
              <a:t> 2016]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EF711C2-1923-4C5F-9074-78D93068949A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71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Stimuli (Illumination)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E9FD5B-27F6-8C2D-F54A-CBC3F157F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" r="33131"/>
          <a:stretch/>
        </p:blipFill>
        <p:spPr>
          <a:xfrm>
            <a:off x="2585894" y="1518293"/>
            <a:ext cx="6103713" cy="2738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25B5B-B122-6FDB-E196-B00516243040}"/>
              </a:ext>
            </a:extLst>
          </p:cNvPr>
          <p:cNvSpPr txBox="1"/>
          <p:nvPr/>
        </p:nvSpPr>
        <p:spPr>
          <a:xfrm>
            <a:off x="1540008" y="2596176"/>
            <a:ext cx="109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Diffuser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3AEFF13-8455-7689-1B16-60519EB41056}"/>
              </a:ext>
            </a:extLst>
          </p:cNvPr>
          <p:cNvSpPr/>
          <p:nvPr/>
        </p:nvSpPr>
        <p:spPr>
          <a:xfrm>
            <a:off x="2145958" y="2289754"/>
            <a:ext cx="463634" cy="301123"/>
          </a:xfrm>
          <a:custGeom>
            <a:avLst/>
            <a:gdLst>
              <a:gd name="connsiteX0" fmla="*/ 492760 w 492760"/>
              <a:gd name="connsiteY0" fmla="*/ 0 h 320040"/>
              <a:gd name="connsiteX1" fmla="*/ 233680 w 492760"/>
              <a:gd name="connsiteY1" fmla="*/ 66040 h 320040"/>
              <a:gd name="connsiteX2" fmla="*/ 182880 w 492760"/>
              <a:gd name="connsiteY2" fmla="*/ 228600 h 320040"/>
              <a:gd name="connsiteX3" fmla="*/ 0 w 492760"/>
              <a:gd name="connsiteY3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" h="320040">
                <a:moveTo>
                  <a:pt x="492760" y="0"/>
                </a:moveTo>
                <a:cubicBezTo>
                  <a:pt x="389043" y="13970"/>
                  <a:pt x="285327" y="27940"/>
                  <a:pt x="233680" y="66040"/>
                </a:cubicBezTo>
                <a:cubicBezTo>
                  <a:pt x="182033" y="104140"/>
                  <a:pt x="221827" y="186267"/>
                  <a:pt x="182880" y="228600"/>
                </a:cubicBezTo>
                <a:cubicBezTo>
                  <a:pt x="143933" y="270933"/>
                  <a:pt x="48260" y="265853"/>
                  <a:pt x="0" y="320040"/>
                </a:cubicBezTo>
              </a:path>
            </a:pathLst>
          </a:custGeom>
          <a:noFill/>
          <a:ln w="25400">
            <a:solidFill>
              <a:schemeClr val="accent2"/>
            </a:solidFill>
            <a:head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A3546-4AE0-0968-93A9-3EF8C24D195C}"/>
              </a:ext>
            </a:extLst>
          </p:cNvPr>
          <p:cNvSpPr txBox="1"/>
          <p:nvPr/>
        </p:nvSpPr>
        <p:spPr>
          <a:xfrm>
            <a:off x="8956134" y="2942825"/>
            <a:ext cx="180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Light sources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280169-D865-5198-DB8F-7136E3E14928}"/>
              </a:ext>
            </a:extLst>
          </p:cNvPr>
          <p:cNvSpPr/>
          <p:nvPr/>
        </p:nvSpPr>
        <p:spPr>
          <a:xfrm>
            <a:off x="6778367" y="2165481"/>
            <a:ext cx="212527" cy="21252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824ECB-CF31-10A6-D005-384F5FEC42B1}"/>
              </a:ext>
            </a:extLst>
          </p:cNvPr>
          <p:cNvSpPr/>
          <p:nvPr/>
        </p:nvSpPr>
        <p:spPr>
          <a:xfrm>
            <a:off x="7127617" y="2165481"/>
            <a:ext cx="212527" cy="21252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8A423E-504E-6A5E-8837-B831DE5AF7B0}"/>
              </a:ext>
            </a:extLst>
          </p:cNvPr>
          <p:cNvSpPr/>
          <p:nvPr/>
        </p:nvSpPr>
        <p:spPr>
          <a:xfrm>
            <a:off x="7476867" y="2158418"/>
            <a:ext cx="212527" cy="21252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978CB-E1DA-7A63-820D-169FF95BA74D}"/>
              </a:ext>
            </a:extLst>
          </p:cNvPr>
          <p:cNvSpPr/>
          <p:nvPr/>
        </p:nvSpPr>
        <p:spPr>
          <a:xfrm>
            <a:off x="6504228" y="2570430"/>
            <a:ext cx="212527" cy="21252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52B8D0-4674-B247-54BA-C112518FD9A4}"/>
              </a:ext>
            </a:extLst>
          </p:cNvPr>
          <p:cNvSpPr/>
          <p:nvPr/>
        </p:nvSpPr>
        <p:spPr>
          <a:xfrm>
            <a:off x="7762164" y="2570430"/>
            <a:ext cx="212527" cy="212527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0CC82-C61D-3288-2844-A8E314929BF2}"/>
              </a:ext>
            </a:extLst>
          </p:cNvPr>
          <p:cNvSpPr txBox="1"/>
          <p:nvPr/>
        </p:nvSpPr>
        <p:spPr>
          <a:xfrm>
            <a:off x="885618" y="4237443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Panorama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460F04F-3817-4EE6-9A8C-06E8F2469DF7}"/>
              </a:ext>
            </a:extLst>
          </p:cNvPr>
          <p:cNvGrpSpPr/>
          <p:nvPr/>
        </p:nvGrpSpPr>
        <p:grpSpPr>
          <a:xfrm>
            <a:off x="991346" y="4682347"/>
            <a:ext cx="2080746" cy="1290037"/>
            <a:chOff x="991346" y="4682347"/>
            <a:chExt cx="2080746" cy="1290037"/>
          </a:xfrm>
        </p:grpSpPr>
        <p:pic>
          <p:nvPicPr>
            <p:cNvPr id="19" name="Picture 18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2A49ABE6-672E-560E-E84C-A36932ADB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346" y="4682347"/>
              <a:ext cx="2080746" cy="98642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520E806-E364-F278-20D2-5C89EF1F826A}"/>
                </a:ext>
              </a:extLst>
            </p:cNvPr>
            <p:cNvSpPr txBox="1"/>
            <p:nvPr/>
          </p:nvSpPr>
          <p:spPr>
            <a:xfrm>
              <a:off x="1001444" y="5317365"/>
              <a:ext cx="728072" cy="299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Diffuse</a:t>
              </a:r>
              <a:endParaRPr lang="LID409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0F49D0-D9D8-D79C-F9B5-855A35344A29}"/>
                </a:ext>
              </a:extLst>
            </p:cNvPr>
            <p:cNvSpPr/>
            <p:nvPr/>
          </p:nvSpPr>
          <p:spPr>
            <a:xfrm>
              <a:off x="1399865" y="5758364"/>
              <a:ext cx="214020" cy="21402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809F3A6-BA18-43E3-80C6-B55A8961A543}"/>
                </a:ext>
              </a:extLst>
            </p:cNvPr>
            <p:cNvSpPr/>
            <p:nvPr/>
          </p:nvSpPr>
          <p:spPr>
            <a:xfrm>
              <a:off x="1655042" y="5758125"/>
              <a:ext cx="214020" cy="21402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208A37-FF1E-1520-0676-6F0E8AD7E1E4}"/>
                </a:ext>
              </a:extLst>
            </p:cNvPr>
            <p:cNvSpPr/>
            <p:nvPr/>
          </p:nvSpPr>
          <p:spPr>
            <a:xfrm>
              <a:off x="1901107" y="5758125"/>
              <a:ext cx="214020" cy="21402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AD5C83-33C5-D8F1-176A-B0981C71B150}"/>
                </a:ext>
              </a:extLst>
            </p:cNvPr>
            <p:cNvSpPr/>
            <p:nvPr/>
          </p:nvSpPr>
          <p:spPr>
            <a:xfrm>
              <a:off x="2146290" y="5758125"/>
              <a:ext cx="214020" cy="21402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1B0D1E8-BD03-F7A2-8F9D-D711D3E751AC}"/>
                </a:ext>
              </a:extLst>
            </p:cNvPr>
            <p:cNvSpPr/>
            <p:nvPr/>
          </p:nvSpPr>
          <p:spPr>
            <a:xfrm>
              <a:off x="2392944" y="5758125"/>
              <a:ext cx="214020" cy="21402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B3FC2B9-5D33-4F62-A21C-70F045C6E052}"/>
              </a:ext>
            </a:extLst>
          </p:cNvPr>
          <p:cNvGrpSpPr/>
          <p:nvPr/>
        </p:nvGrpSpPr>
        <p:grpSpPr>
          <a:xfrm>
            <a:off x="3628837" y="4675541"/>
            <a:ext cx="2080748" cy="1287910"/>
            <a:chOff x="3628837" y="4675541"/>
            <a:chExt cx="2080748" cy="1287910"/>
          </a:xfrm>
        </p:grpSpPr>
        <p:pic>
          <p:nvPicPr>
            <p:cNvPr id="27" name="Picture 26" descr="A picture containing indoor, wall, toilet, dirty&#10;&#10;Description automatically generated">
              <a:extLst>
                <a:ext uri="{FF2B5EF4-FFF2-40B4-BE49-F238E27FC236}">
                  <a16:creationId xmlns:a16="http://schemas.microsoft.com/office/drawing/2014/main" id="{E49C71C5-9F51-AE36-DB45-A0381F795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837" y="4675541"/>
              <a:ext cx="2080748" cy="98642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059E415-41D2-6834-9B87-C00FCD5277AB}"/>
                </a:ext>
              </a:extLst>
            </p:cNvPr>
            <p:cNvSpPr txBox="1"/>
            <p:nvPr/>
          </p:nvSpPr>
          <p:spPr>
            <a:xfrm>
              <a:off x="3638972" y="5317365"/>
              <a:ext cx="1241198" cy="296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One spotlight</a:t>
              </a:r>
              <a:endParaRPr lang="LID409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5DC4A02-32BD-766D-DCC7-693DB927B409}"/>
                </a:ext>
              </a:extLst>
            </p:cNvPr>
            <p:cNvSpPr/>
            <p:nvPr/>
          </p:nvSpPr>
          <p:spPr>
            <a:xfrm>
              <a:off x="4064886" y="5751098"/>
              <a:ext cx="212353" cy="212353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639FA57-1099-3E72-1B02-B4C8BB0D87AF}"/>
                </a:ext>
              </a:extLst>
            </p:cNvPr>
            <p:cNvSpPr/>
            <p:nvPr/>
          </p:nvSpPr>
          <p:spPr>
            <a:xfrm>
              <a:off x="4318075" y="5750861"/>
              <a:ext cx="212353" cy="212353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4512A1A-7D05-D11D-78F9-2A414A0D1700}"/>
                </a:ext>
              </a:extLst>
            </p:cNvPr>
            <p:cNvSpPr/>
            <p:nvPr/>
          </p:nvSpPr>
          <p:spPr>
            <a:xfrm>
              <a:off x="4562223" y="5750861"/>
              <a:ext cx="212353" cy="212353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41DC00E-D38B-0DAB-7363-A39A09B0CBE0}"/>
                </a:ext>
              </a:extLst>
            </p:cNvPr>
            <p:cNvSpPr/>
            <p:nvPr/>
          </p:nvSpPr>
          <p:spPr>
            <a:xfrm>
              <a:off x="4805496" y="5750861"/>
              <a:ext cx="212353" cy="212353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E327C9C-1550-334B-463D-A2A066C7A1D7}"/>
                </a:ext>
              </a:extLst>
            </p:cNvPr>
            <p:cNvSpPr/>
            <p:nvPr/>
          </p:nvSpPr>
          <p:spPr>
            <a:xfrm>
              <a:off x="5050229" y="5750861"/>
              <a:ext cx="212353" cy="212353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EAA5B3E-93C7-4B4B-ABAB-C7A60F982ED0}"/>
              </a:ext>
            </a:extLst>
          </p:cNvPr>
          <p:cNvGrpSpPr/>
          <p:nvPr/>
        </p:nvGrpSpPr>
        <p:grpSpPr>
          <a:xfrm>
            <a:off x="6256636" y="4661119"/>
            <a:ext cx="2080747" cy="1302095"/>
            <a:chOff x="6256636" y="4661119"/>
            <a:chExt cx="2080747" cy="1302095"/>
          </a:xfrm>
        </p:grpSpPr>
        <p:pic>
          <p:nvPicPr>
            <p:cNvPr id="35" name="Picture 34" descr="A picture containing indoor, wall, bed, toilet&#10;&#10;Description automatically generated">
              <a:extLst>
                <a:ext uri="{FF2B5EF4-FFF2-40B4-BE49-F238E27FC236}">
                  <a16:creationId xmlns:a16="http://schemas.microsoft.com/office/drawing/2014/main" id="{2AEDB55A-AFA1-CC94-648A-46783CD9C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636" y="4661119"/>
              <a:ext cx="2080747" cy="98642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6DF18F9-58BF-8D01-EB2D-131A01B09EDA}"/>
                </a:ext>
              </a:extLst>
            </p:cNvPr>
            <p:cNvSpPr txBox="1"/>
            <p:nvPr/>
          </p:nvSpPr>
          <p:spPr>
            <a:xfrm>
              <a:off x="6311547" y="5317365"/>
              <a:ext cx="1519541" cy="296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Three spotlights</a:t>
              </a:r>
              <a:endParaRPr lang="LID409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7A09C21-E713-38D7-DEF6-A0336670E7A6}"/>
                </a:ext>
              </a:extLst>
            </p:cNvPr>
            <p:cNvSpPr/>
            <p:nvPr/>
          </p:nvSpPr>
          <p:spPr>
            <a:xfrm>
              <a:off x="6705000" y="5750861"/>
              <a:ext cx="212353" cy="212353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70D79DB-A526-5DA1-3873-DB7678126429}"/>
                </a:ext>
              </a:extLst>
            </p:cNvPr>
            <p:cNvSpPr/>
            <p:nvPr/>
          </p:nvSpPr>
          <p:spPr>
            <a:xfrm>
              <a:off x="6958190" y="5750624"/>
              <a:ext cx="212353" cy="212353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C7897E5-8312-2451-B68C-E93F5C267C3F}"/>
                </a:ext>
              </a:extLst>
            </p:cNvPr>
            <p:cNvSpPr/>
            <p:nvPr/>
          </p:nvSpPr>
          <p:spPr>
            <a:xfrm>
              <a:off x="7202338" y="5750624"/>
              <a:ext cx="212353" cy="212353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4C0CEE4-4DD1-1DEE-60BD-12F0A4ED9C6A}"/>
                </a:ext>
              </a:extLst>
            </p:cNvPr>
            <p:cNvSpPr/>
            <p:nvPr/>
          </p:nvSpPr>
          <p:spPr>
            <a:xfrm>
              <a:off x="7445611" y="5750624"/>
              <a:ext cx="212353" cy="212353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B4144EA-252F-D1AE-B6FE-733A637B6A2F}"/>
                </a:ext>
              </a:extLst>
            </p:cNvPr>
            <p:cNvSpPr/>
            <p:nvPr/>
          </p:nvSpPr>
          <p:spPr>
            <a:xfrm>
              <a:off x="7690343" y="5750624"/>
              <a:ext cx="212353" cy="212353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F619FD7-FF0A-49B4-AE70-E7E6C4444E55}"/>
              </a:ext>
            </a:extLst>
          </p:cNvPr>
          <p:cNvGrpSpPr/>
          <p:nvPr/>
        </p:nvGrpSpPr>
        <p:grpSpPr>
          <a:xfrm>
            <a:off x="8956134" y="4682347"/>
            <a:ext cx="2080746" cy="1280867"/>
            <a:chOff x="8956134" y="4682347"/>
            <a:chExt cx="2080746" cy="1280867"/>
          </a:xfrm>
        </p:grpSpPr>
        <p:pic>
          <p:nvPicPr>
            <p:cNvPr id="43" name="Picture 42" descr="A picture containing indoor, wall, toilet, bed&#10;&#10;Description automatically generated">
              <a:extLst>
                <a:ext uri="{FF2B5EF4-FFF2-40B4-BE49-F238E27FC236}">
                  <a16:creationId xmlns:a16="http://schemas.microsoft.com/office/drawing/2014/main" id="{997BED94-F2EF-8B83-0250-ECA2BBDEB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6134" y="4682347"/>
              <a:ext cx="2080746" cy="98642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B924691-1711-1655-455F-F13BF7A8A3FE}"/>
                </a:ext>
              </a:extLst>
            </p:cNvPr>
            <p:cNvSpPr txBox="1"/>
            <p:nvPr/>
          </p:nvSpPr>
          <p:spPr>
            <a:xfrm>
              <a:off x="8966267" y="5317365"/>
              <a:ext cx="1385524" cy="296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Five spotlights</a:t>
              </a:r>
              <a:endParaRPr lang="LID409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2CD27C1-4972-3FA8-9D7F-582B4C940344}"/>
                </a:ext>
              </a:extLst>
            </p:cNvPr>
            <p:cNvSpPr/>
            <p:nvPr/>
          </p:nvSpPr>
          <p:spPr>
            <a:xfrm>
              <a:off x="9412747" y="5750861"/>
              <a:ext cx="212353" cy="212353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00BBF69-010E-3B24-12A7-1F8ACCFD984C}"/>
                </a:ext>
              </a:extLst>
            </p:cNvPr>
            <p:cNvSpPr/>
            <p:nvPr/>
          </p:nvSpPr>
          <p:spPr>
            <a:xfrm>
              <a:off x="9665936" y="5750624"/>
              <a:ext cx="212353" cy="212353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96CC15-A7D6-2C27-1977-1275F3855702}"/>
                </a:ext>
              </a:extLst>
            </p:cNvPr>
            <p:cNvSpPr/>
            <p:nvPr/>
          </p:nvSpPr>
          <p:spPr>
            <a:xfrm>
              <a:off x="9910084" y="5750624"/>
              <a:ext cx="212353" cy="212353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65C2F4C-9851-AF4D-4AE0-04167974F852}"/>
                </a:ext>
              </a:extLst>
            </p:cNvPr>
            <p:cNvSpPr/>
            <p:nvPr/>
          </p:nvSpPr>
          <p:spPr>
            <a:xfrm>
              <a:off x="10153357" y="5750624"/>
              <a:ext cx="212353" cy="212353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47F2CEE-42F0-1371-E64A-E3ABCB961FA3}"/>
                </a:ext>
              </a:extLst>
            </p:cNvPr>
            <p:cNvSpPr/>
            <p:nvPr/>
          </p:nvSpPr>
          <p:spPr>
            <a:xfrm>
              <a:off x="10398090" y="5750624"/>
              <a:ext cx="212353" cy="212353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3BAD3CB-0DE6-5040-DACB-5F1311E50FB5}"/>
              </a:ext>
            </a:extLst>
          </p:cNvPr>
          <p:cNvSpPr/>
          <p:nvPr/>
        </p:nvSpPr>
        <p:spPr>
          <a:xfrm flipH="1">
            <a:off x="8006496" y="2690684"/>
            <a:ext cx="868375" cy="436807"/>
          </a:xfrm>
          <a:custGeom>
            <a:avLst/>
            <a:gdLst>
              <a:gd name="connsiteX0" fmla="*/ 492760 w 492760"/>
              <a:gd name="connsiteY0" fmla="*/ 0 h 320040"/>
              <a:gd name="connsiteX1" fmla="*/ 233680 w 492760"/>
              <a:gd name="connsiteY1" fmla="*/ 66040 h 320040"/>
              <a:gd name="connsiteX2" fmla="*/ 182880 w 492760"/>
              <a:gd name="connsiteY2" fmla="*/ 228600 h 320040"/>
              <a:gd name="connsiteX3" fmla="*/ 0 w 492760"/>
              <a:gd name="connsiteY3" fmla="*/ 320040 h 32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" h="320040">
                <a:moveTo>
                  <a:pt x="492760" y="0"/>
                </a:moveTo>
                <a:cubicBezTo>
                  <a:pt x="389043" y="13970"/>
                  <a:pt x="285327" y="27940"/>
                  <a:pt x="233680" y="66040"/>
                </a:cubicBezTo>
                <a:cubicBezTo>
                  <a:pt x="182033" y="104140"/>
                  <a:pt x="221827" y="186267"/>
                  <a:pt x="182880" y="228600"/>
                </a:cubicBezTo>
                <a:cubicBezTo>
                  <a:pt x="143933" y="270933"/>
                  <a:pt x="48260" y="265853"/>
                  <a:pt x="0" y="320040"/>
                </a:cubicBezTo>
              </a:path>
            </a:pathLst>
          </a:custGeom>
          <a:noFill/>
          <a:ln w="25400">
            <a:solidFill>
              <a:schemeClr val="accent2"/>
            </a:solidFill>
            <a:head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733A731-B62E-4C6A-A22F-EB9A7E4AAA5F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110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Stimuli (Gloss levels)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2C3A14-32C8-C13D-181C-C063CD2B8517}"/>
              </a:ext>
            </a:extLst>
          </p:cNvPr>
          <p:cNvGrpSpPr/>
          <p:nvPr/>
        </p:nvGrpSpPr>
        <p:grpSpPr>
          <a:xfrm>
            <a:off x="10045922" y="2098303"/>
            <a:ext cx="986308" cy="1121147"/>
            <a:chOff x="10045922" y="2098303"/>
            <a:chExt cx="986308" cy="112114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AD472D9-9FB2-5CAB-AF74-80F08632E4B4}"/>
                </a:ext>
              </a:extLst>
            </p:cNvPr>
            <p:cNvGrpSpPr/>
            <p:nvPr/>
          </p:nvGrpSpPr>
          <p:grpSpPr>
            <a:xfrm>
              <a:off x="10045922" y="2098303"/>
              <a:ext cx="986308" cy="696000"/>
              <a:chOff x="9302826" y="4104457"/>
              <a:chExt cx="1317890" cy="92998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A1D9154-5753-6D54-A8EE-8A5BF91F19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06558" y="4307276"/>
                <a:ext cx="769488" cy="727166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" name="Star: 4 Points 3">
                <a:extLst>
                  <a:ext uri="{FF2B5EF4-FFF2-40B4-BE49-F238E27FC236}">
                    <a16:creationId xmlns:a16="http://schemas.microsoft.com/office/drawing/2014/main" id="{C8D93650-E9F6-68FE-99EB-288AD68D4AE4}"/>
                  </a:ext>
                </a:extLst>
              </p:cNvPr>
              <p:cNvSpPr/>
              <p:nvPr/>
            </p:nvSpPr>
            <p:spPr>
              <a:xfrm>
                <a:off x="10311561" y="4415365"/>
                <a:ext cx="309155" cy="400475"/>
              </a:xfrm>
              <a:prstGeom prst="star4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5" name="Star: 4 Points 4">
                <a:extLst>
                  <a:ext uri="{FF2B5EF4-FFF2-40B4-BE49-F238E27FC236}">
                    <a16:creationId xmlns:a16="http://schemas.microsoft.com/office/drawing/2014/main" id="{41912678-C8A7-24B5-2DAC-9586B7196B94}"/>
                  </a:ext>
                </a:extLst>
              </p:cNvPr>
              <p:cNvSpPr/>
              <p:nvPr/>
            </p:nvSpPr>
            <p:spPr>
              <a:xfrm>
                <a:off x="9302826" y="4615602"/>
                <a:ext cx="194990" cy="252587"/>
              </a:xfrm>
              <a:prstGeom prst="star4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6" name="Star: 4 Points 5">
                <a:extLst>
                  <a:ext uri="{FF2B5EF4-FFF2-40B4-BE49-F238E27FC236}">
                    <a16:creationId xmlns:a16="http://schemas.microsoft.com/office/drawing/2014/main" id="{7ED4DA1D-7CFD-E6CE-CEB9-2A1134798B87}"/>
                  </a:ext>
                </a:extLst>
              </p:cNvPr>
              <p:cNvSpPr/>
              <p:nvPr/>
            </p:nvSpPr>
            <p:spPr>
              <a:xfrm>
                <a:off x="10041468" y="4104457"/>
                <a:ext cx="108789" cy="140924"/>
              </a:xfrm>
              <a:prstGeom prst="star4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264550-5EF7-A188-28CC-306D12BC014D}"/>
                </a:ext>
              </a:extLst>
            </p:cNvPr>
            <p:cNvSpPr txBox="1"/>
            <p:nvPr/>
          </p:nvSpPr>
          <p:spPr>
            <a:xfrm>
              <a:off x="10153523" y="2898802"/>
              <a:ext cx="661335" cy="320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airdry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933B68-7EE2-2905-9981-BE2D641835A2}"/>
              </a:ext>
            </a:extLst>
          </p:cNvPr>
          <p:cNvGrpSpPr/>
          <p:nvPr/>
        </p:nvGrpSpPr>
        <p:grpSpPr>
          <a:xfrm>
            <a:off x="3665551" y="1528496"/>
            <a:ext cx="2617925" cy="1690953"/>
            <a:chOff x="1659123" y="3384480"/>
            <a:chExt cx="3498036" cy="2259425"/>
          </a:xfrm>
        </p:grpSpPr>
        <p:sp>
          <p:nvSpPr>
            <p:cNvPr id="10" name="Moon 9">
              <a:extLst>
                <a:ext uri="{FF2B5EF4-FFF2-40B4-BE49-F238E27FC236}">
                  <a16:creationId xmlns:a16="http://schemas.microsoft.com/office/drawing/2014/main" id="{B4F82C38-0ED2-4903-1FBE-0CE5F9656F56}"/>
                </a:ext>
              </a:extLst>
            </p:cNvPr>
            <p:cNvSpPr/>
            <p:nvPr/>
          </p:nvSpPr>
          <p:spPr>
            <a:xfrm rot="11174344">
              <a:off x="2824441" y="3942028"/>
              <a:ext cx="518944" cy="965125"/>
            </a:xfrm>
            <a:prstGeom prst="moon">
              <a:avLst>
                <a:gd name="adj" fmla="val 35925"/>
              </a:avLst>
            </a:prstGeom>
            <a:solidFill>
              <a:srgbClr val="99A1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Moon 10">
              <a:extLst>
                <a:ext uri="{FF2B5EF4-FFF2-40B4-BE49-F238E27FC236}">
                  <a16:creationId xmlns:a16="http://schemas.microsoft.com/office/drawing/2014/main" id="{CBA5FF01-5D23-2EEB-5153-CE8D914E8CBF}"/>
                </a:ext>
              </a:extLst>
            </p:cNvPr>
            <p:cNvSpPr/>
            <p:nvPr/>
          </p:nvSpPr>
          <p:spPr>
            <a:xfrm rot="10425656" flipH="1">
              <a:off x="3689629" y="3932195"/>
              <a:ext cx="518944" cy="995370"/>
            </a:xfrm>
            <a:prstGeom prst="moon">
              <a:avLst>
                <a:gd name="adj" fmla="val 35925"/>
              </a:avLst>
            </a:prstGeom>
            <a:solidFill>
              <a:srgbClr val="99A1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Picture 11" descr="A picture containing text, toiletry&#10;&#10;Description automatically generated">
              <a:extLst>
                <a:ext uri="{FF2B5EF4-FFF2-40B4-BE49-F238E27FC236}">
                  <a16:creationId xmlns:a16="http://schemas.microsoft.com/office/drawing/2014/main" id="{BCB39FA3-D4CD-B0C5-09B9-840263CB5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63235">
              <a:off x="2198323" y="3032807"/>
              <a:ext cx="435189" cy="1138536"/>
            </a:xfrm>
            <a:prstGeom prst="rect">
              <a:avLst/>
            </a:prstGeom>
          </p:spPr>
        </p:pic>
        <p:pic>
          <p:nvPicPr>
            <p:cNvPr id="13" name="Picture 12" descr="A picture containing text, toiletry, lotion&#10;&#10;Description automatically generated">
              <a:extLst>
                <a:ext uri="{FF2B5EF4-FFF2-40B4-BE49-F238E27FC236}">
                  <a16:creationId xmlns:a16="http://schemas.microsoft.com/office/drawing/2014/main" id="{62B60414-F5A2-EE65-04F0-80F61342F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72272">
              <a:off x="4402393" y="3092492"/>
              <a:ext cx="419982" cy="108955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943BE2-2F72-FEDD-DF4B-EA1417B525BB}"/>
                </a:ext>
              </a:extLst>
            </p:cNvPr>
            <p:cNvSpPr txBox="1"/>
            <p:nvPr/>
          </p:nvSpPr>
          <p:spPr>
            <a:xfrm>
              <a:off x="1659123" y="3780958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glossy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4CA30E-7B7A-7ACF-C8AD-95ECA14C5815}"/>
                </a:ext>
              </a:extLst>
            </p:cNvPr>
            <p:cNvSpPr txBox="1"/>
            <p:nvPr/>
          </p:nvSpPr>
          <p:spPr>
            <a:xfrm>
              <a:off x="4293619" y="3780958"/>
              <a:ext cx="628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matt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CA48B3-6D99-7E31-A684-1BA161760C0E}"/>
                </a:ext>
              </a:extLst>
            </p:cNvPr>
            <p:cNvSpPr txBox="1"/>
            <p:nvPr/>
          </p:nvSpPr>
          <p:spPr>
            <a:xfrm>
              <a:off x="2511679" y="5274573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mix varnishes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lowchart: Delay 21">
              <a:extLst>
                <a:ext uri="{FF2B5EF4-FFF2-40B4-BE49-F238E27FC236}">
                  <a16:creationId xmlns:a16="http://schemas.microsoft.com/office/drawing/2014/main" id="{84F4CB04-C520-804D-6388-1F71424470E7}"/>
                </a:ext>
              </a:extLst>
            </p:cNvPr>
            <p:cNvSpPr/>
            <p:nvPr/>
          </p:nvSpPr>
          <p:spPr>
            <a:xfrm rot="5400000">
              <a:off x="3133916" y="3967404"/>
              <a:ext cx="793336" cy="1634125"/>
            </a:xfrm>
            <a:prstGeom prst="flowChartDelay">
              <a:avLst/>
            </a:prstGeom>
            <a:solidFill>
              <a:srgbClr val="99A1A9"/>
            </a:solidFill>
            <a:ln>
              <a:solidFill>
                <a:srgbClr val="344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4AB765F-B9E9-0E9B-D036-497DBCF7D1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3521" y="4387798"/>
              <a:ext cx="1634126" cy="0"/>
            </a:xfrm>
            <a:prstGeom prst="line">
              <a:avLst/>
            </a:prstGeom>
            <a:ln w="25400">
              <a:solidFill>
                <a:srgbClr val="99A1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869A95-B4CB-6C2B-B746-EA6C925E1DBF}"/>
                </a:ext>
              </a:extLst>
            </p:cNvPr>
            <p:cNvCxnSpPr>
              <a:cxnSpLocks/>
            </p:cNvCxnSpPr>
            <p:nvPr/>
          </p:nvCxnSpPr>
          <p:spPr>
            <a:xfrm>
              <a:off x="2713521" y="4218532"/>
              <a:ext cx="0" cy="218784"/>
            </a:xfrm>
            <a:prstGeom prst="line">
              <a:avLst/>
            </a:prstGeom>
            <a:ln w="25400">
              <a:solidFill>
                <a:srgbClr val="3444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E7D9A9B-AED2-1208-834A-92F2D73213B5}"/>
                </a:ext>
              </a:extLst>
            </p:cNvPr>
            <p:cNvCxnSpPr>
              <a:cxnSpLocks/>
            </p:cNvCxnSpPr>
            <p:nvPr/>
          </p:nvCxnSpPr>
          <p:spPr>
            <a:xfrm>
              <a:off x="4347647" y="4223537"/>
              <a:ext cx="0" cy="181992"/>
            </a:xfrm>
            <a:prstGeom prst="line">
              <a:avLst/>
            </a:prstGeom>
            <a:ln w="25400">
              <a:solidFill>
                <a:srgbClr val="3444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647887-FFC2-7048-DEC8-BE45918177A1}"/>
              </a:ext>
            </a:extLst>
          </p:cNvPr>
          <p:cNvGrpSpPr/>
          <p:nvPr/>
        </p:nvGrpSpPr>
        <p:grpSpPr>
          <a:xfrm>
            <a:off x="7599966" y="2128034"/>
            <a:ext cx="1223047" cy="1136077"/>
            <a:chOff x="7599966" y="2128034"/>
            <a:chExt cx="1223047" cy="11360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16456FB-ABD0-D1CF-4B2D-3FA083C91B98}"/>
                </a:ext>
              </a:extLst>
            </p:cNvPr>
            <p:cNvSpPr txBox="1"/>
            <p:nvPr/>
          </p:nvSpPr>
          <p:spPr>
            <a:xfrm>
              <a:off x="7763387" y="2943463"/>
              <a:ext cx="806072" cy="320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dipping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6B73F1A-5F1D-2466-0DEF-5F0525488447}"/>
                </a:ext>
              </a:extLst>
            </p:cNvPr>
            <p:cNvGrpSpPr/>
            <p:nvPr/>
          </p:nvGrpSpPr>
          <p:grpSpPr>
            <a:xfrm>
              <a:off x="7599966" y="2128034"/>
              <a:ext cx="1223047" cy="740520"/>
              <a:chOff x="7528491" y="1937853"/>
              <a:chExt cx="1418798" cy="85904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6FD0B4C-89CE-6F76-A1C3-AFD3E6701D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3151" y="2132825"/>
                <a:ext cx="668056" cy="631313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8" name="Flowchart: Delay 27">
                <a:extLst>
                  <a:ext uri="{FF2B5EF4-FFF2-40B4-BE49-F238E27FC236}">
                    <a16:creationId xmlns:a16="http://schemas.microsoft.com/office/drawing/2014/main" id="{61D093D5-4981-B388-E64F-2D7519172448}"/>
                  </a:ext>
                </a:extLst>
              </p:cNvPr>
              <p:cNvSpPr/>
              <p:nvPr/>
            </p:nvSpPr>
            <p:spPr>
              <a:xfrm rot="5400000">
                <a:off x="7883081" y="1732767"/>
                <a:ext cx="709538" cy="1418718"/>
              </a:xfrm>
              <a:prstGeom prst="flowChartDelay">
                <a:avLst/>
              </a:prstGeom>
              <a:solidFill>
                <a:srgbClr val="344454">
                  <a:alpha val="50000"/>
                </a:srgbClr>
              </a:solidFill>
              <a:ln>
                <a:solidFill>
                  <a:srgbClr val="34445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dirty="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6CAA69F-513C-FE35-68C6-7B4117A7C1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43447" y="2087350"/>
                <a:ext cx="1389585" cy="0"/>
              </a:xfrm>
              <a:prstGeom prst="line">
                <a:avLst/>
              </a:prstGeom>
              <a:ln w="25400">
                <a:solidFill>
                  <a:srgbClr val="99A1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4C20DC7-9662-B396-0E68-70DCD9AA0B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8571" y="1937853"/>
                <a:ext cx="0" cy="165110"/>
              </a:xfrm>
              <a:prstGeom prst="line">
                <a:avLst/>
              </a:prstGeom>
              <a:ln w="25400">
                <a:solidFill>
                  <a:srgbClr val="34445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CD463CC-AB5D-AA0C-3CAC-E091D10E15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7289" y="1944961"/>
                <a:ext cx="0" cy="158001"/>
              </a:xfrm>
              <a:prstGeom prst="line">
                <a:avLst/>
              </a:prstGeom>
              <a:ln w="25400">
                <a:solidFill>
                  <a:srgbClr val="34445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BF399138-D2DB-9FE0-065D-766AE7E3EF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333" y="3546307"/>
            <a:ext cx="6409497" cy="259262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B03CF56-20E9-EA4D-127A-5B4FE064513F}"/>
              </a:ext>
            </a:extLst>
          </p:cNvPr>
          <p:cNvSpPr txBox="1"/>
          <p:nvPr/>
        </p:nvSpPr>
        <p:spPr>
          <a:xfrm>
            <a:off x="524787" y="2468443"/>
            <a:ext cx="2599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Varnishing procedure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B71E8E-1E67-7BEF-994C-F6CDBFCA9606}"/>
              </a:ext>
            </a:extLst>
          </p:cNvPr>
          <p:cNvSpPr txBox="1"/>
          <p:nvPr/>
        </p:nvSpPr>
        <p:spPr>
          <a:xfrm>
            <a:off x="524787" y="4642565"/>
            <a:ext cx="2433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Varnishing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AA58AE-B2DB-4EA9-AD07-9E3EC7619555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45786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Stimuli (Display brightness)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C457FB-276D-5A29-4CEF-E2E391CF3CA7}"/>
              </a:ext>
            </a:extLst>
          </p:cNvPr>
          <p:cNvSpPr txBox="1"/>
          <p:nvPr/>
        </p:nvSpPr>
        <p:spPr>
          <a:xfrm>
            <a:off x="1308483" y="3918396"/>
            <a:ext cx="1104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220 cd/m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LID4096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E2A50E-DDD6-C53D-61A3-7F54B379BB20}"/>
              </a:ext>
            </a:extLst>
          </p:cNvPr>
          <p:cNvSpPr txBox="1"/>
          <p:nvPr/>
        </p:nvSpPr>
        <p:spPr>
          <a:xfrm>
            <a:off x="3628730" y="3918396"/>
            <a:ext cx="1089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110 cd/m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LID4096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CA41E2-F411-0470-173E-F127EE2FDCF1}"/>
              </a:ext>
            </a:extLst>
          </p:cNvPr>
          <p:cNvSpPr txBox="1"/>
          <p:nvPr/>
        </p:nvSpPr>
        <p:spPr>
          <a:xfrm>
            <a:off x="5914909" y="3936871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55 cd/m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LID4096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24A83E-7BBD-0A5F-2572-7F47D7F634B7}"/>
              </a:ext>
            </a:extLst>
          </p:cNvPr>
          <p:cNvSpPr txBox="1"/>
          <p:nvPr/>
        </p:nvSpPr>
        <p:spPr>
          <a:xfrm>
            <a:off x="1141625" y="4283266"/>
            <a:ext cx="15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Office, daytime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0793F-E732-7813-31F9-D1185C3C0FA9}"/>
              </a:ext>
            </a:extLst>
          </p:cNvPr>
          <p:cNvSpPr txBox="1"/>
          <p:nvPr/>
        </p:nvSpPr>
        <p:spPr>
          <a:xfrm>
            <a:off x="3602176" y="4283266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Nighttime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DF990F-A390-88E6-AC80-7572E3991873}"/>
              </a:ext>
            </a:extLst>
          </p:cNvPr>
          <p:cNvSpPr txBox="1"/>
          <p:nvPr/>
        </p:nvSpPr>
        <p:spPr>
          <a:xfrm>
            <a:off x="5912810" y="4301741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Cinema</a:t>
            </a:r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ACB9E-1DB0-C711-AB9A-C6C3C01D35D4}"/>
              </a:ext>
            </a:extLst>
          </p:cNvPr>
          <p:cNvGrpSpPr/>
          <p:nvPr/>
        </p:nvGrpSpPr>
        <p:grpSpPr>
          <a:xfrm>
            <a:off x="794294" y="1899463"/>
            <a:ext cx="1935533" cy="1963826"/>
            <a:chOff x="794294" y="1899463"/>
            <a:chExt cx="1935533" cy="19638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252CD5D-798B-0030-5A9C-1BAE0A4DD988}"/>
                </a:ext>
              </a:extLst>
            </p:cNvPr>
            <p:cNvGrpSpPr/>
            <p:nvPr/>
          </p:nvGrpSpPr>
          <p:grpSpPr>
            <a:xfrm>
              <a:off x="794294" y="1927756"/>
              <a:ext cx="1935533" cy="1935533"/>
              <a:chOff x="2682240" y="2021840"/>
              <a:chExt cx="2661920" cy="2661920"/>
            </a:xfrm>
          </p:grpSpPr>
          <p:pic>
            <p:nvPicPr>
              <p:cNvPr id="12" name="Graphic 11" descr="Monitor with solid fill">
                <a:extLst>
                  <a:ext uri="{FF2B5EF4-FFF2-40B4-BE49-F238E27FC236}">
                    <a16:creationId xmlns:a16="http://schemas.microsoft.com/office/drawing/2014/main" id="{EB48ABEC-54CC-0013-CC8E-89EC8DF8D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682240" y="2021840"/>
                <a:ext cx="2661920" cy="2661920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871ADE-0AF6-FC63-F16C-FC8911F455ED}"/>
                  </a:ext>
                </a:extLst>
              </p:cNvPr>
              <p:cNvSpPr/>
              <p:nvPr/>
            </p:nvSpPr>
            <p:spPr>
              <a:xfrm>
                <a:off x="3068638" y="2573338"/>
                <a:ext cx="1903411" cy="12265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6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93C730-85D5-91B8-2E46-DB4EA6E726DE}"/>
                </a:ext>
              </a:extLst>
            </p:cNvPr>
            <p:cNvSpPr txBox="1"/>
            <p:nvPr/>
          </p:nvSpPr>
          <p:spPr>
            <a:xfrm>
              <a:off x="1513625" y="262920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75%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FB504E-387E-F387-B728-21B294F58DEA}"/>
                </a:ext>
              </a:extLst>
            </p:cNvPr>
            <p:cNvSpPr txBox="1"/>
            <p:nvPr/>
          </p:nvSpPr>
          <p:spPr>
            <a:xfrm>
              <a:off x="1485120" y="1899463"/>
              <a:ext cx="6976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bright</a:t>
              </a:r>
              <a:endParaRPr lang="LID4096" sz="16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0ECBF1-1AA7-2C95-06FB-8E5ED0219EB9}"/>
              </a:ext>
            </a:extLst>
          </p:cNvPr>
          <p:cNvGrpSpPr/>
          <p:nvPr/>
        </p:nvGrpSpPr>
        <p:grpSpPr>
          <a:xfrm>
            <a:off x="3086705" y="1900185"/>
            <a:ext cx="1935533" cy="1958355"/>
            <a:chOff x="3086705" y="1900185"/>
            <a:chExt cx="1935533" cy="195835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46078D8-8CC0-809A-C4E3-7D8B800BCA00}"/>
                </a:ext>
              </a:extLst>
            </p:cNvPr>
            <p:cNvGrpSpPr/>
            <p:nvPr/>
          </p:nvGrpSpPr>
          <p:grpSpPr>
            <a:xfrm>
              <a:off x="3086705" y="1923007"/>
              <a:ext cx="1935533" cy="1935533"/>
              <a:chOff x="2682240" y="2021840"/>
              <a:chExt cx="2661920" cy="2661920"/>
            </a:xfrm>
          </p:grpSpPr>
          <p:pic>
            <p:nvPicPr>
              <p:cNvPr id="23" name="Graphic 22" descr="Monitor with solid fill">
                <a:extLst>
                  <a:ext uri="{FF2B5EF4-FFF2-40B4-BE49-F238E27FC236}">
                    <a16:creationId xmlns:a16="http://schemas.microsoft.com/office/drawing/2014/main" id="{31396C55-22DC-25CD-85E5-45DC44AE6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682240" y="2021840"/>
                <a:ext cx="2661920" cy="2661920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D88155-E8A8-23E7-CBB7-A66D4F0E8868}"/>
                  </a:ext>
                </a:extLst>
              </p:cNvPr>
              <p:cNvSpPr/>
              <p:nvPr/>
            </p:nvSpPr>
            <p:spPr>
              <a:xfrm>
                <a:off x="3068639" y="2573338"/>
                <a:ext cx="1900280" cy="122650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60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76804B-B6F7-11A1-B92E-A7F86B5AEBD4}"/>
                </a:ext>
              </a:extLst>
            </p:cNvPr>
            <p:cNvSpPr txBox="1"/>
            <p:nvPr/>
          </p:nvSpPr>
          <p:spPr>
            <a:xfrm>
              <a:off x="3800842" y="262920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29%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A90A9AF-D46C-8900-3409-D54DA1C62E35}"/>
                </a:ext>
              </a:extLst>
            </p:cNvPr>
            <p:cNvSpPr txBox="1"/>
            <p:nvPr/>
          </p:nvSpPr>
          <p:spPr>
            <a:xfrm>
              <a:off x="3710252" y="1900185"/>
              <a:ext cx="9140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medium</a:t>
              </a:r>
              <a:endParaRPr lang="LID4096" sz="16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2C8D94E-975E-61D7-373D-A71E33C2CE85}"/>
              </a:ext>
            </a:extLst>
          </p:cNvPr>
          <p:cNvGrpSpPr/>
          <p:nvPr/>
        </p:nvGrpSpPr>
        <p:grpSpPr>
          <a:xfrm>
            <a:off x="5379115" y="1895571"/>
            <a:ext cx="1935533" cy="1962969"/>
            <a:chOff x="5379115" y="1895571"/>
            <a:chExt cx="1935533" cy="19629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2A4D331-C54E-232E-B236-72163AB6746F}"/>
                </a:ext>
              </a:extLst>
            </p:cNvPr>
            <p:cNvGrpSpPr/>
            <p:nvPr/>
          </p:nvGrpSpPr>
          <p:grpSpPr>
            <a:xfrm>
              <a:off x="5379115" y="1923007"/>
              <a:ext cx="1935533" cy="1935533"/>
              <a:chOff x="2682240" y="2021840"/>
              <a:chExt cx="2661920" cy="2661920"/>
            </a:xfrm>
          </p:grpSpPr>
          <p:pic>
            <p:nvPicPr>
              <p:cNvPr id="29" name="Graphic 28" descr="Monitor with solid fill">
                <a:extLst>
                  <a:ext uri="{FF2B5EF4-FFF2-40B4-BE49-F238E27FC236}">
                    <a16:creationId xmlns:a16="http://schemas.microsoft.com/office/drawing/2014/main" id="{3771197C-CF6B-E1A8-B504-DED3652BF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682240" y="2021840"/>
                <a:ext cx="2661920" cy="2661920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33FB40E-1A52-01C6-2D75-BE1949CC4EBD}"/>
                  </a:ext>
                </a:extLst>
              </p:cNvPr>
              <p:cNvSpPr/>
              <p:nvPr/>
            </p:nvSpPr>
            <p:spPr>
              <a:xfrm>
                <a:off x="3068639" y="2573338"/>
                <a:ext cx="1895032" cy="122650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60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37FDAFF-D43F-438C-A297-E26D0CC387F3}"/>
                </a:ext>
              </a:extLst>
            </p:cNvPr>
            <p:cNvSpPr txBox="1"/>
            <p:nvPr/>
          </p:nvSpPr>
          <p:spPr>
            <a:xfrm>
              <a:off x="6145121" y="2629204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8%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FCB4EF6-D35D-099D-D414-176822CA7724}"/>
                </a:ext>
              </a:extLst>
            </p:cNvPr>
            <p:cNvSpPr txBox="1"/>
            <p:nvPr/>
          </p:nvSpPr>
          <p:spPr>
            <a:xfrm>
              <a:off x="6116562" y="1895571"/>
              <a:ext cx="5838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dark</a:t>
              </a:r>
              <a:endParaRPr lang="LID4096" sz="1600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4C80EC7-A14B-8E5A-C3E0-51F29C6578FF}"/>
              </a:ext>
            </a:extLst>
          </p:cNvPr>
          <p:cNvSpPr txBox="1"/>
          <p:nvPr/>
        </p:nvSpPr>
        <p:spPr>
          <a:xfrm>
            <a:off x="714420" y="4970810"/>
            <a:ext cx="5035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Gamma-Offset-Gain (GOG) display model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93B384-E355-827D-386C-1284B7634A7B}"/>
              </a:ext>
            </a:extLst>
          </p:cNvPr>
          <p:cNvSpPr txBox="1"/>
          <p:nvPr/>
        </p:nvSpPr>
        <p:spPr>
          <a:xfrm>
            <a:off x="5912810" y="5573737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surface reflection</a:t>
            </a:r>
            <a:endParaRPr lang="LID4096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278136E-22F0-BAA7-A43C-33187FD4187A}"/>
              </a:ext>
            </a:extLst>
          </p:cNvPr>
          <p:cNvGrpSpPr/>
          <p:nvPr/>
        </p:nvGrpSpPr>
        <p:grpSpPr>
          <a:xfrm>
            <a:off x="7775434" y="2176603"/>
            <a:ext cx="3592791" cy="2978969"/>
            <a:chOff x="7775434" y="2064848"/>
            <a:chExt cx="3592791" cy="297896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D2258A8-5069-06C0-0B55-9C3D55C0D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75434" y="2064848"/>
              <a:ext cx="3592791" cy="29789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B00E7AC-5C22-BCA6-DF8E-72F8C8B60C60}"/>
                    </a:ext>
                  </a:extLst>
                </p:cNvPr>
                <p:cNvSpPr txBox="1"/>
                <p:nvPr/>
              </p:nvSpPr>
              <p:spPr>
                <a:xfrm>
                  <a:off x="8389823" y="3581541"/>
                  <a:ext cx="92313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𝛾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≈2.24</m:t>
                        </m:r>
                      </m:oMath>
                    </m:oMathPara>
                  </a14:m>
                  <a:endParaRPr lang="LID4096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B00E7AC-5C22-BCA6-DF8E-72F8C8B60C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9823" y="3581541"/>
                  <a:ext cx="923138" cy="276999"/>
                </a:xfrm>
                <a:prstGeom prst="rect">
                  <a:avLst/>
                </a:prstGeom>
                <a:blipFill>
                  <a:blip r:embed="rId13"/>
                  <a:stretch>
                    <a:fillRect l="-4605" r="-5263" b="-24444"/>
                  </a:stretch>
                </a:blipFill>
              </p:spPr>
              <p:txBody>
                <a:bodyPr/>
                <a:lstStyle/>
                <a:p>
                  <a:r>
                    <a:rPr lang="LID4096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0887D891-CA51-8366-81E3-0FBD8CAD01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420" y="5462211"/>
            <a:ext cx="5113599" cy="51539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F8E1F2D-D24A-8FBD-35B1-7C6E4826BE5E}"/>
              </a:ext>
            </a:extLst>
          </p:cNvPr>
          <p:cNvSpPr/>
          <p:nvPr/>
        </p:nvSpPr>
        <p:spPr>
          <a:xfrm>
            <a:off x="5104494" y="5535243"/>
            <a:ext cx="721929" cy="36933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52979E5-7B7F-44EF-8593-1C81EEF4B5AB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2094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31" grpId="0"/>
      <p:bldP spid="32" grpId="0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Stimuli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0B5DAF-AFC8-50E2-1890-6177ABA8B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286" y="1599392"/>
            <a:ext cx="5840895" cy="42285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F7262A-F98C-1C6C-213A-B592BABBDB48}"/>
              </a:ext>
            </a:extLst>
          </p:cNvPr>
          <p:cNvSpPr txBox="1"/>
          <p:nvPr/>
        </p:nvSpPr>
        <p:spPr>
          <a:xfrm>
            <a:off x="534994" y="1532774"/>
            <a:ext cx="2263761" cy="1227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Photo captured in 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13 exposures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215B5-4064-A771-7E6C-DB2EE695F0BD}"/>
              </a:ext>
            </a:extLst>
          </p:cNvPr>
          <p:cNvSpPr txBox="1"/>
          <p:nvPr/>
        </p:nvSpPr>
        <p:spPr>
          <a:xfrm>
            <a:off x="602660" y="5408442"/>
            <a:ext cx="3586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 level luminance match</a:t>
            </a:r>
            <a:endParaRPr lang="LID4096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A57AB-4BF5-4C81-9913-DDA3E712524E}"/>
              </a:ext>
            </a:extLst>
          </p:cNvPr>
          <p:cNvSpPr txBox="1"/>
          <p:nvPr/>
        </p:nvSpPr>
        <p:spPr>
          <a:xfrm>
            <a:off x="534994" y="2646522"/>
            <a:ext cx="2853666" cy="612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Fuse to HDR image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85A5D-493A-49E6-9810-DC28FCDCE20F}"/>
              </a:ext>
            </a:extLst>
          </p:cNvPr>
          <p:cNvSpPr txBox="1"/>
          <p:nvPr/>
        </p:nvSpPr>
        <p:spPr>
          <a:xfrm>
            <a:off x="534994" y="3620989"/>
            <a:ext cx="3791423" cy="1227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Gamma correct HDR to LDR</a:t>
            </a:r>
          </a:p>
          <a:p>
            <a:pPr algn="l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based on GOG model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CEB1EA-CC32-43E7-814E-2B822F345025}"/>
              </a:ext>
            </a:extLst>
          </p:cNvPr>
          <p:cNvSpPr txBox="1"/>
          <p:nvPr/>
        </p:nvSpPr>
        <p:spPr>
          <a:xfrm>
            <a:off x="534994" y="3122794"/>
            <a:ext cx="3921266" cy="612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Chromatic adaption to 4000 K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249E45-E942-456B-8699-8D0377EE646A}"/>
              </a:ext>
            </a:extLst>
          </p:cNvPr>
          <p:cNvSpPr/>
          <p:nvPr/>
        </p:nvSpPr>
        <p:spPr>
          <a:xfrm>
            <a:off x="5339817" y="3198689"/>
            <a:ext cx="6072733" cy="1463040"/>
          </a:xfrm>
          <a:prstGeom prst="rect">
            <a:avLst/>
          </a:prstGeom>
          <a:noFill/>
          <a:ln w="635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05F7B3-A35E-4085-AB44-8B3C515A19C9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1591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00169 0.21551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9" grpId="0"/>
      <p:bldP spid="21" grpId="0" animBg="1"/>
      <p:bldP spid="2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Psychophysical experiments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19" name="Equals 18">
            <a:extLst>
              <a:ext uri="{FF2B5EF4-FFF2-40B4-BE49-F238E27FC236}">
                <a16:creationId xmlns:a16="http://schemas.microsoft.com/office/drawing/2014/main" id="{30796B29-C777-F4FD-5B22-CB6AD53322B9}"/>
              </a:ext>
            </a:extLst>
          </p:cNvPr>
          <p:cNvSpPr/>
          <p:nvPr/>
        </p:nvSpPr>
        <p:spPr>
          <a:xfrm>
            <a:off x="9628600" y="2349619"/>
            <a:ext cx="488406" cy="284554"/>
          </a:xfrm>
          <a:prstGeom prst="mathEqual">
            <a:avLst>
              <a:gd name="adj1" fmla="val 10689"/>
              <a:gd name="adj2" fmla="val 3295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Multiplication Sign 19">
            <a:extLst>
              <a:ext uri="{FF2B5EF4-FFF2-40B4-BE49-F238E27FC236}">
                <a16:creationId xmlns:a16="http://schemas.microsoft.com/office/drawing/2014/main" id="{08BCEF48-EC85-4288-D579-CBD2DB895334}"/>
              </a:ext>
            </a:extLst>
          </p:cNvPr>
          <p:cNvSpPr/>
          <p:nvPr/>
        </p:nvSpPr>
        <p:spPr>
          <a:xfrm>
            <a:off x="2245900" y="2331687"/>
            <a:ext cx="351776" cy="351776"/>
          </a:xfrm>
          <a:prstGeom prst="mathMultiply">
            <a:avLst>
              <a:gd name="adj1" fmla="val 322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6C043AB-1FE8-4169-85C3-6D19B4EDEF07}"/>
              </a:ext>
            </a:extLst>
          </p:cNvPr>
          <p:cNvGrpSpPr/>
          <p:nvPr/>
        </p:nvGrpSpPr>
        <p:grpSpPr>
          <a:xfrm>
            <a:off x="728034" y="1434049"/>
            <a:ext cx="1326004" cy="2172744"/>
            <a:chOff x="728034" y="1434049"/>
            <a:chExt cx="1326004" cy="217274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F7BF9CC-8CB3-7274-4176-EC3449BF858E}"/>
                </a:ext>
              </a:extLst>
            </p:cNvPr>
            <p:cNvGrpSpPr/>
            <p:nvPr/>
          </p:nvGrpSpPr>
          <p:grpSpPr>
            <a:xfrm>
              <a:off x="935799" y="1641092"/>
              <a:ext cx="935991" cy="955076"/>
              <a:chOff x="1923348" y="2150285"/>
              <a:chExt cx="1794573" cy="183116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EB5364E-9627-8C2F-8AE8-1E388AA758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662" r="25404"/>
              <a:stretch/>
            </p:blipFill>
            <p:spPr>
              <a:xfrm>
                <a:off x="1925167" y="3109877"/>
                <a:ext cx="863367" cy="871573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C6DDD5C-48A1-97BF-F043-64AC5F0FB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6066"/>
              <a:stretch/>
            </p:blipFill>
            <p:spPr>
              <a:xfrm>
                <a:off x="2852735" y="3109877"/>
                <a:ext cx="863367" cy="871573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22AFBAA-344B-0703-6022-40651B0839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76015"/>
              <a:stretch/>
            </p:blipFill>
            <p:spPr>
              <a:xfrm>
                <a:off x="1923348" y="2150286"/>
                <a:ext cx="865186" cy="87157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CF644919-6173-D4A7-0FC3-D53688D38C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5423" r="50593"/>
              <a:stretch/>
            </p:blipFill>
            <p:spPr>
              <a:xfrm>
                <a:off x="2852735" y="2150285"/>
                <a:ext cx="865186" cy="87157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53EBFC-24BE-806F-8E06-BFA0C2D8FE09}"/>
                </a:ext>
              </a:extLst>
            </p:cNvPr>
            <p:cNvSpPr txBox="1"/>
            <p:nvPr/>
          </p:nvSpPr>
          <p:spPr>
            <a:xfrm>
              <a:off x="728034" y="2735811"/>
              <a:ext cx="13260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</a:p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geometries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205E2166-12DD-7471-8F7D-40D9847007BF}"/>
                </a:ext>
              </a:extLst>
            </p:cNvPr>
            <p:cNvSpPr/>
            <p:nvPr/>
          </p:nvSpPr>
          <p:spPr>
            <a:xfrm>
              <a:off x="728034" y="1434049"/>
              <a:ext cx="1324900" cy="2172744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D5E0A7-E3FE-440D-8763-A3C693D3FD19}"/>
              </a:ext>
            </a:extLst>
          </p:cNvPr>
          <p:cNvGrpSpPr/>
          <p:nvPr/>
        </p:nvGrpSpPr>
        <p:grpSpPr>
          <a:xfrm>
            <a:off x="2711426" y="1434048"/>
            <a:ext cx="1950744" cy="2172745"/>
            <a:chOff x="2711426" y="1434048"/>
            <a:chExt cx="1950744" cy="21727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C595EF-E8A3-3392-A023-6B0130E1C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6217" y="1672841"/>
              <a:ext cx="1743075" cy="83473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11335E-1108-2147-2147-0AD27ABB82E5}"/>
                </a:ext>
              </a:extLst>
            </p:cNvPr>
            <p:cNvSpPr txBox="1"/>
            <p:nvPr/>
          </p:nvSpPr>
          <p:spPr>
            <a:xfrm>
              <a:off x="2916496" y="2735810"/>
              <a:ext cx="14542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 </a:t>
              </a:r>
            </a:p>
            <a:p>
              <a:pPr algn="ctr"/>
              <a:r>
                <a:rPr lang="en-US" altLang="zh-CN" dirty="0">
                  <a:latin typeface="Arial" panose="020B0604020202020204" pitchFamily="34" charset="0"/>
                  <a:cs typeface="Arial" panose="020B0604020202020204" pitchFamily="34" charset="0"/>
                </a:rPr>
                <a:t>illuminations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87F5FE2-7426-1F5C-84F1-D4BB0A290A6B}"/>
                </a:ext>
              </a:extLst>
            </p:cNvPr>
            <p:cNvSpPr/>
            <p:nvPr/>
          </p:nvSpPr>
          <p:spPr>
            <a:xfrm>
              <a:off x="2711426" y="1434048"/>
              <a:ext cx="1950744" cy="2172745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C1FD5E9-E77C-4AA4-89B9-053FF7E56CD2}"/>
              </a:ext>
            </a:extLst>
          </p:cNvPr>
          <p:cNvGrpSpPr/>
          <p:nvPr/>
        </p:nvGrpSpPr>
        <p:grpSpPr>
          <a:xfrm>
            <a:off x="5154843" y="1431184"/>
            <a:ext cx="2376895" cy="2172745"/>
            <a:chOff x="5154843" y="1431184"/>
            <a:chExt cx="2376895" cy="21727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A026DC-F6B0-CAC1-58B9-746122F18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6210" y="1645461"/>
              <a:ext cx="2199009" cy="88949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D15629B-BE69-E6D0-2067-769D9369ED8C}"/>
                </a:ext>
              </a:extLst>
            </p:cNvPr>
            <p:cNvSpPr txBox="1"/>
            <p:nvPr/>
          </p:nvSpPr>
          <p:spPr>
            <a:xfrm>
              <a:off x="5748769" y="2735809"/>
              <a:ext cx="12618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glossiness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332099D-E497-E6E9-4635-4634A62FA7F4}"/>
                </a:ext>
              </a:extLst>
            </p:cNvPr>
            <p:cNvSpPr/>
            <p:nvPr/>
          </p:nvSpPr>
          <p:spPr>
            <a:xfrm>
              <a:off x="5154843" y="1431184"/>
              <a:ext cx="2376895" cy="2172745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70A153E-39C3-4394-AE1D-EE4905534D8B}"/>
              </a:ext>
            </a:extLst>
          </p:cNvPr>
          <p:cNvGrpSpPr/>
          <p:nvPr/>
        </p:nvGrpSpPr>
        <p:grpSpPr>
          <a:xfrm>
            <a:off x="7961722" y="1431184"/>
            <a:ext cx="1292768" cy="2175609"/>
            <a:chOff x="7961722" y="1431184"/>
            <a:chExt cx="1292768" cy="2175609"/>
          </a:xfrm>
        </p:grpSpPr>
        <p:pic>
          <p:nvPicPr>
            <p:cNvPr id="9" name="Picture 8" descr="Text, whiteboard&#10;&#10;Description automatically generated">
              <a:extLst>
                <a:ext uri="{FF2B5EF4-FFF2-40B4-BE49-F238E27FC236}">
                  <a16:creationId xmlns:a16="http://schemas.microsoft.com/office/drawing/2014/main" id="{DFE87CE1-42EE-1FD3-1CDE-7C273C0F5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7978" y="1758275"/>
              <a:ext cx="873546" cy="7493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11F614-AFD2-EF0A-8C50-A3595E150F17}"/>
                </a:ext>
              </a:extLst>
            </p:cNvPr>
            <p:cNvSpPr txBox="1"/>
            <p:nvPr/>
          </p:nvSpPr>
          <p:spPr>
            <a:xfrm>
              <a:off x="8000221" y="2683463"/>
              <a:ext cx="12490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random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brightness</a:t>
              </a:r>
              <a:endParaRPr lang="LID409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8B8734E-0964-2702-EF1B-7D297D3D8DB4}"/>
                </a:ext>
              </a:extLst>
            </p:cNvPr>
            <p:cNvSpPr/>
            <p:nvPr/>
          </p:nvSpPr>
          <p:spPr>
            <a:xfrm>
              <a:off x="7961722" y="1431184"/>
              <a:ext cx="1292768" cy="2172744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CD72D09F-3354-FBAC-36AA-B091E94C230D}"/>
              </a:ext>
            </a:extLst>
          </p:cNvPr>
          <p:cNvSpPr/>
          <p:nvPr/>
        </p:nvSpPr>
        <p:spPr>
          <a:xfrm>
            <a:off x="4733739" y="2331687"/>
            <a:ext cx="351776" cy="351776"/>
          </a:xfrm>
          <a:prstGeom prst="mathMultiply">
            <a:avLst>
              <a:gd name="adj1" fmla="val 322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6" name="Multiplication Sign 25">
            <a:extLst>
              <a:ext uri="{FF2B5EF4-FFF2-40B4-BE49-F238E27FC236}">
                <a16:creationId xmlns:a16="http://schemas.microsoft.com/office/drawing/2014/main" id="{E1FB40EF-5952-B1EB-863C-B813C5483033}"/>
              </a:ext>
            </a:extLst>
          </p:cNvPr>
          <p:cNvSpPr/>
          <p:nvPr/>
        </p:nvSpPr>
        <p:spPr>
          <a:xfrm>
            <a:off x="7570842" y="2282397"/>
            <a:ext cx="351776" cy="351776"/>
          </a:xfrm>
          <a:prstGeom prst="mathMultiply">
            <a:avLst>
              <a:gd name="adj1" fmla="val 322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99FEEF-DF04-9C25-ED24-AA41BB67AFA9}"/>
              </a:ext>
            </a:extLst>
          </p:cNvPr>
          <p:cNvSpPr txBox="1"/>
          <p:nvPr/>
        </p:nvSpPr>
        <p:spPr>
          <a:xfrm>
            <a:off x="10341089" y="2153632"/>
            <a:ext cx="875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</a:t>
            </a:r>
          </a:p>
          <a:p>
            <a:pPr algn="ctr"/>
            <a:r>
              <a:rPr lang="en-US" altLang="zh-CN" sz="2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endParaRPr lang="LID4096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BE27D6F-45C8-1E3E-5135-52DBEDFB2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0645" y="3874323"/>
            <a:ext cx="5921380" cy="217274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16B146-9F92-7FD0-6317-1C50A5071788}"/>
              </a:ext>
            </a:extLst>
          </p:cNvPr>
          <p:cNvSpPr txBox="1"/>
          <p:nvPr/>
        </p:nvSpPr>
        <p:spPr>
          <a:xfrm>
            <a:off x="646754" y="3923612"/>
            <a:ext cx="3762686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View distance: 80 cm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Display surface perpendicular to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line of sight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42 participants, 20 female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 ~ 34 years old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A00FE2-17D1-4086-965E-69CC7527F326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185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6" grpId="0" animBg="1"/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Psychophysical experiments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FC3E2D-BA0C-5856-36EA-AF7EBA6A74B1}"/>
              </a:ext>
            </a:extLst>
          </p:cNvPr>
          <p:cNvGrpSpPr/>
          <p:nvPr/>
        </p:nvGrpSpPr>
        <p:grpSpPr>
          <a:xfrm>
            <a:off x="1405858" y="1962240"/>
            <a:ext cx="8583929" cy="3137905"/>
            <a:chOff x="4202607" y="1421631"/>
            <a:chExt cx="7962704" cy="29108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A8F45E0-5CA4-17AB-B595-BC21BF761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1458"/>
            <a:stretch/>
          </p:blipFill>
          <p:spPr>
            <a:xfrm>
              <a:off x="4202607" y="1421631"/>
              <a:ext cx="3150601" cy="291081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CD217FF-3175-BCEC-DBF4-58CAB338E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604" t="4703" b="3148"/>
            <a:stretch/>
          </p:blipFill>
          <p:spPr>
            <a:xfrm>
              <a:off x="8442755" y="1588460"/>
              <a:ext cx="3722556" cy="257715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A9CD5A-767E-DB92-9808-E1C35B5C8144}"/>
              </a:ext>
            </a:extLst>
          </p:cNvPr>
          <p:cNvSpPr txBox="1"/>
          <p:nvPr/>
        </p:nvSpPr>
        <p:spPr>
          <a:xfrm>
            <a:off x="1838732" y="5087413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3CF557-7CD8-F72E-E95C-F9278E6B976F}"/>
              </a:ext>
            </a:extLst>
          </p:cNvPr>
          <p:cNvSpPr txBox="1"/>
          <p:nvPr/>
        </p:nvSpPr>
        <p:spPr>
          <a:xfrm>
            <a:off x="7270184" y="5056547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236A49-2D9D-43B7-B9DA-CB6585FD7E76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62503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Psychophysical experiments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1762FF2-524B-14CA-4E83-96400FFB8EC6}"/>
              </a:ext>
            </a:extLst>
          </p:cNvPr>
          <p:cNvGrpSpPr/>
          <p:nvPr/>
        </p:nvGrpSpPr>
        <p:grpSpPr>
          <a:xfrm>
            <a:off x="1385509" y="1651294"/>
            <a:ext cx="3133956" cy="2891045"/>
            <a:chOff x="238760" y="826318"/>
            <a:chExt cx="4926839" cy="454496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13DF83A-23C4-BD0B-4C76-C525DD61B304}"/>
                </a:ext>
              </a:extLst>
            </p:cNvPr>
            <p:cNvGrpSpPr/>
            <p:nvPr/>
          </p:nvGrpSpPr>
          <p:grpSpPr>
            <a:xfrm>
              <a:off x="238760" y="826318"/>
              <a:ext cx="4926839" cy="4544964"/>
              <a:chOff x="1195494" y="1762916"/>
              <a:chExt cx="4926839" cy="4544964"/>
            </a:xfrm>
          </p:grpSpPr>
          <p:sp>
            <p:nvSpPr>
              <p:cNvPr id="45" name="Teardrop 44">
                <a:extLst>
                  <a:ext uri="{FF2B5EF4-FFF2-40B4-BE49-F238E27FC236}">
                    <a16:creationId xmlns:a16="http://schemas.microsoft.com/office/drawing/2014/main" id="{B1203D13-138A-FF7A-5C47-63A476ECE8F8}"/>
                  </a:ext>
                </a:extLst>
              </p:cNvPr>
              <p:cNvSpPr/>
              <p:nvPr/>
            </p:nvSpPr>
            <p:spPr>
              <a:xfrm rot="15927845">
                <a:off x="2049421" y="2234968"/>
                <a:ext cx="3999480" cy="4146344"/>
              </a:xfrm>
              <a:prstGeom prst="teardrop">
                <a:avLst>
                  <a:gd name="adj" fmla="val 106083"/>
                </a:avLst>
              </a:prstGeom>
              <a:gradFill>
                <a:gsLst>
                  <a:gs pos="0">
                    <a:srgbClr val="DBC0A9"/>
                  </a:gs>
                  <a:gs pos="100000">
                    <a:srgbClr val="C8AE99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5E5AB60-ECCD-1F78-6C94-241BAEF93EB6}"/>
                  </a:ext>
                </a:extLst>
              </p:cNvPr>
              <p:cNvGrpSpPr/>
              <p:nvPr/>
            </p:nvGrpSpPr>
            <p:grpSpPr>
              <a:xfrm rot="87950">
                <a:off x="1195494" y="1762916"/>
                <a:ext cx="807559" cy="1046365"/>
                <a:chOff x="2342955" y="979156"/>
                <a:chExt cx="1628385" cy="2109921"/>
              </a:xfrm>
            </p:grpSpPr>
            <p:sp>
              <p:nvSpPr>
                <p:cNvPr id="47" name="Cylinder 46">
                  <a:extLst>
                    <a:ext uri="{FF2B5EF4-FFF2-40B4-BE49-F238E27FC236}">
                      <a16:creationId xmlns:a16="http://schemas.microsoft.com/office/drawing/2014/main" id="{00DDF291-95C6-0F92-F7A8-F60151842EBA}"/>
                    </a:ext>
                  </a:extLst>
                </p:cNvPr>
                <p:cNvSpPr/>
                <p:nvPr/>
              </p:nvSpPr>
              <p:spPr>
                <a:xfrm rot="7228714">
                  <a:off x="2302315" y="1643366"/>
                  <a:ext cx="680720" cy="599440"/>
                </a:xfrm>
                <a:prstGeom prst="ca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42E60CDA-6FDE-32B6-F7F8-507AA1543210}"/>
                    </a:ext>
                  </a:extLst>
                </p:cNvPr>
                <p:cNvSpPr/>
                <p:nvPr/>
              </p:nvSpPr>
              <p:spPr>
                <a:xfrm>
                  <a:off x="3298799" y="979156"/>
                  <a:ext cx="157902" cy="9639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49" name="Cylinder 48">
                  <a:extLst>
                    <a:ext uri="{FF2B5EF4-FFF2-40B4-BE49-F238E27FC236}">
                      <a16:creationId xmlns:a16="http://schemas.microsoft.com/office/drawing/2014/main" id="{947EC5BC-F77F-C4F8-018D-7D8F20A9C09E}"/>
                    </a:ext>
                  </a:extLst>
                </p:cNvPr>
                <p:cNvSpPr/>
                <p:nvPr/>
              </p:nvSpPr>
              <p:spPr>
                <a:xfrm rot="7228714">
                  <a:off x="2680174" y="1501144"/>
                  <a:ext cx="1041400" cy="1540933"/>
                </a:xfrm>
                <a:prstGeom prst="can">
                  <a:avLst>
                    <a:gd name="adj" fmla="val 25203"/>
                  </a:avLst>
                </a:prstGeom>
                <a:solidFill>
                  <a:schemeClr val="tx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885621D-BF2F-ACC2-1065-D317CE9E15F2}"/>
                    </a:ext>
                  </a:extLst>
                </p:cNvPr>
                <p:cNvSpPr/>
                <p:nvPr/>
              </p:nvSpPr>
              <p:spPr>
                <a:xfrm rot="1828714">
                  <a:off x="3658507" y="2117527"/>
                  <a:ext cx="208093" cy="97155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E57E194D-A554-AA1F-09AB-64B6BB838FC4}"/>
                    </a:ext>
                  </a:extLst>
                </p:cNvPr>
                <p:cNvSpPr/>
                <p:nvPr/>
              </p:nvSpPr>
              <p:spPr>
                <a:xfrm>
                  <a:off x="3047010" y="1118421"/>
                  <a:ext cx="157902" cy="9639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79A90000-0577-17B2-3BAA-45A04DC0A9FD}"/>
                    </a:ext>
                  </a:extLst>
                </p:cNvPr>
                <p:cNvSpPr/>
                <p:nvPr/>
              </p:nvSpPr>
              <p:spPr>
                <a:xfrm rot="18124347">
                  <a:off x="3511624" y="1688946"/>
                  <a:ext cx="47073" cy="5958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A1972B5-780E-9D2F-C304-0F592673CB27}"/>
                    </a:ext>
                  </a:extLst>
                </p:cNvPr>
                <p:cNvSpPr/>
                <p:nvPr/>
              </p:nvSpPr>
              <p:spPr>
                <a:xfrm rot="1828714">
                  <a:off x="3677436" y="2139412"/>
                  <a:ext cx="156629" cy="912911"/>
                </a:xfrm>
                <a:prstGeom prst="ellipse">
                  <a:avLst/>
                </a:prstGeom>
                <a:solidFill>
                  <a:srgbClr val="D8BDA6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 dirty="0"/>
                </a:p>
              </p:txBody>
            </p:sp>
          </p:grpSp>
        </p:grpSp>
        <p:pic>
          <p:nvPicPr>
            <p:cNvPr id="44" name="Picture 43" descr="A picture containing dark, dessert, porcelain&#10;&#10;Description automatically generated">
              <a:extLst>
                <a:ext uri="{FF2B5EF4-FFF2-40B4-BE49-F238E27FC236}">
                  <a16:creationId xmlns:a16="http://schemas.microsoft.com/office/drawing/2014/main" id="{2060DFED-C7A9-66C3-8AE5-D97C3CBD7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709" y="1934454"/>
              <a:ext cx="2387476" cy="2387476"/>
            </a:xfrm>
            <a:prstGeom prst="rect">
              <a:avLst/>
            </a:prstGeom>
          </p:spPr>
        </p:pic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9E8F5B0-DEFE-A57D-65A1-7760BD49B2FF}"/>
              </a:ext>
            </a:extLst>
          </p:cNvPr>
          <p:cNvSpPr txBox="1"/>
          <p:nvPr/>
        </p:nvSpPr>
        <p:spPr>
          <a:xfrm>
            <a:off x="2054208" y="5057857"/>
            <a:ext cx="205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Real object</a:t>
            </a:r>
            <a:endParaRPr lang="LID4096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D66B5A-0EC8-8F18-BB53-A4C7C1CB7364}"/>
              </a:ext>
            </a:extLst>
          </p:cNvPr>
          <p:cNvSpPr txBox="1"/>
          <p:nvPr/>
        </p:nvSpPr>
        <p:spPr>
          <a:xfrm>
            <a:off x="8029505" y="4785814"/>
            <a:ext cx="3102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Adjust gloss of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displayed version</a:t>
            </a:r>
            <a:endParaRPr lang="LID4096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Graphic 55" descr="User with solid fill">
            <a:extLst>
              <a:ext uri="{FF2B5EF4-FFF2-40B4-BE49-F238E27FC236}">
                <a16:creationId xmlns:a16="http://schemas.microsoft.com/office/drawing/2014/main" id="{517EA080-064D-7245-E87A-D9890AAB2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7003" y="4304951"/>
            <a:ext cx="1742006" cy="174200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0A3246C-955B-7A92-D3BB-EE0B3EB1FE10}"/>
              </a:ext>
            </a:extLst>
          </p:cNvPr>
          <p:cNvGrpSpPr/>
          <p:nvPr/>
        </p:nvGrpSpPr>
        <p:grpSpPr>
          <a:xfrm>
            <a:off x="8047744" y="2319788"/>
            <a:ext cx="2555317" cy="2137591"/>
            <a:chOff x="7739039" y="1960147"/>
            <a:chExt cx="3924679" cy="328309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0BBDF29-AA6F-429A-F212-9A34FC1184C5}"/>
                </a:ext>
              </a:extLst>
            </p:cNvPr>
            <p:cNvGrpSpPr/>
            <p:nvPr/>
          </p:nvGrpSpPr>
          <p:grpSpPr>
            <a:xfrm>
              <a:off x="7739039" y="1960147"/>
              <a:ext cx="3924679" cy="3283099"/>
              <a:chOff x="8043839" y="1946578"/>
              <a:chExt cx="3280561" cy="2744277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63E1554-0B74-6F8C-ACA5-DAA6E08300F6}"/>
                  </a:ext>
                </a:extLst>
              </p:cNvPr>
              <p:cNvSpPr/>
              <p:nvPr/>
            </p:nvSpPr>
            <p:spPr>
              <a:xfrm>
                <a:off x="8043839" y="1946578"/>
                <a:ext cx="3280561" cy="2074793"/>
              </a:xfrm>
              <a:prstGeom prst="rect">
                <a:avLst/>
              </a:prstGeom>
              <a:gradFill>
                <a:gsLst>
                  <a:gs pos="0">
                    <a:srgbClr val="D2B7A1"/>
                  </a:gs>
                  <a:gs pos="100000">
                    <a:srgbClr val="D1B6A1"/>
                  </a:gs>
                </a:gsLst>
                <a:lin ang="10800000" scaled="0"/>
              </a:gradFill>
              <a:ln w="1016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0A0EE90-45DC-7C95-94D7-22E823B52302}"/>
                  </a:ext>
                </a:extLst>
              </p:cNvPr>
              <p:cNvCxnSpPr>
                <a:stCxn id="60" idx="2"/>
              </p:cNvCxnSpPr>
              <p:nvPr/>
            </p:nvCxnSpPr>
            <p:spPr>
              <a:xfrm>
                <a:off x="9684120" y="4021371"/>
                <a:ext cx="10719" cy="393471"/>
              </a:xfrm>
              <a:prstGeom prst="line">
                <a:avLst/>
              </a:prstGeom>
              <a:ln w="1016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187F7CEB-7CAD-0358-9113-4EA60701E4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42626" y="4427164"/>
                <a:ext cx="352213" cy="263691"/>
              </a:xfrm>
              <a:prstGeom prst="line">
                <a:avLst/>
              </a:prstGeom>
              <a:ln w="1016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C97BBC0D-35BC-1720-8760-5A27AA95AA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94839" y="4427164"/>
                <a:ext cx="323427" cy="263691"/>
              </a:xfrm>
              <a:prstGeom prst="line">
                <a:avLst/>
              </a:prstGeom>
              <a:ln w="1016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142B944-6625-9C3F-0A9F-1FA3CD46B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5551" y="2103408"/>
              <a:ext cx="2151653" cy="2151653"/>
            </a:xfrm>
            <a:prstGeom prst="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FB47924D-C7B7-4729-3532-A83F2A940F95}"/>
              </a:ext>
            </a:extLst>
          </p:cNvPr>
          <p:cNvGrpSpPr/>
          <p:nvPr/>
        </p:nvGrpSpPr>
        <p:grpSpPr>
          <a:xfrm>
            <a:off x="6563960" y="4138148"/>
            <a:ext cx="1351546" cy="1253702"/>
            <a:chOff x="1084216" y="2441031"/>
            <a:chExt cx="2346961" cy="217705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038B2934-D662-4AF9-7614-B46C1882DE4A}"/>
                </a:ext>
              </a:extLst>
            </p:cNvPr>
            <p:cNvGrpSpPr/>
            <p:nvPr/>
          </p:nvGrpSpPr>
          <p:grpSpPr>
            <a:xfrm>
              <a:off x="1186589" y="2441031"/>
              <a:ext cx="2098403" cy="2090057"/>
              <a:chOff x="1197791" y="2808515"/>
              <a:chExt cx="1881052" cy="1881052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273B9573-76E1-BAED-8339-4029607DA550}"/>
                  </a:ext>
                </a:extLst>
              </p:cNvPr>
              <p:cNvSpPr/>
              <p:nvPr/>
            </p:nvSpPr>
            <p:spPr>
              <a:xfrm>
                <a:off x="1197791" y="2808515"/>
                <a:ext cx="1881052" cy="1881052"/>
              </a:xfrm>
              <a:prstGeom prst="ellipse">
                <a:avLst/>
              </a:prstGeom>
              <a:solidFill>
                <a:srgbClr val="44546A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F3E807C3-106E-F358-0B43-1641A3537459}"/>
                  </a:ext>
                </a:extLst>
              </p:cNvPr>
              <p:cNvSpPr/>
              <p:nvPr/>
            </p:nvSpPr>
            <p:spPr>
              <a:xfrm>
                <a:off x="1278026" y="2975088"/>
                <a:ext cx="1547905" cy="15479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8F4428B-A202-C3C2-5178-33CBFBEF7244}"/>
                </a:ext>
              </a:extLst>
            </p:cNvPr>
            <p:cNvSpPr/>
            <p:nvPr/>
          </p:nvSpPr>
          <p:spPr>
            <a:xfrm>
              <a:off x="1084216" y="3448051"/>
              <a:ext cx="2346961" cy="1170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71AA2B2-6BE9-9E3E-5F0F-B69292F407D7}"/>
              </a:ext>
            </a:extLst>
          </p:cNvPr>
          <p:cNvGrpSpPr/>
          <p:nvPr/>
        </p:nvGrpSpPr>
        <p:grpSpPr>
          <a:xfrm>
            <a:off x="6749295" y="4284732"/>
            <a:ext cx="844716" cy="844716"/>
            <a:chOff x="4514850" y="3282950"/>
            <a:chExt cx="1466850" cy="1466850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A5CA953D-A048-7500-86A1-F690EA39B6FA}"/>
                </a:ext>
              </a:extLst>
            </p:cNvPr>
            <p:cNvSpPr/>
            <p:nvPr/>
          </p:nvSpPr>
          <p:spPr>
            <a:xfrm>
              <a:off x="4514850" y="3282950"/>
              <a:ext cx="1466850" cy="1466850"/>
            </a:xfrm>
            <a:prstGeom prst="ellipse">
              <a:avLst/>
            </a:prstGeom>
            <a:solidFill>
              <a:srgbClr val="44546A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4DCE6CF5-78E4-EB71-3415-F51324453354}"/>
                </a:ext>
              </a:extLst>
            </p:cNvPr>
            <p:cNvSpPr/>
            <p:nvPr/>
          </p:nvSpPr>
          <p:spPr>
            <a:xfrm>
              <a:off x="4679950" y="3448050"/>
              <a:ext cx="1136650" cy="1136650"/>
            </a:xfrm>
            <a:prstGeom prst="ellipse">
              <a:avLst/>
            </a:prstGeom>
            <a:solidFill>
              <a:srgbClr val="44546A"/>
            </a:solidFill>
            <a:ln>
              <a:solidFill>
                <a:srgbClr val="4454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5" name="Rectangle: Rounded Corners 144">
              <a:extLst>
                <a:ext uri="{FF2B5EF4-FFF2-40B4-BE49-F238E27FC236}">
                  <a16:creationId xmlns:a16="http://schemas.microsoft.com/office/drawing/2014/main" id="{938C781F-16B1-37E7-3CAE-66CACEDCEA37}"/>
                </a:ext>
              </a:extLst>
            </p:cNvPr>
            <p:cNvSpPr/>
            <p:nvPr/>
          </p:nvSpPr>
          <p:spPr>
            <a:xfrm rot="5400000">
              <a:off x="4974588" y="3592829"/>
              <a:ext cx="547371" cy="838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640D6A6-36FE-40B0-B867-212AC0C2BDB1}"/>
              </a:ext>
            </a:extLst>
          </p:cNvPr>
          <p:cNvSpPr txBox="1"/>
          <p:nvPr/>
        </p:nvSpPr>
        <p:spPr>
          <a:xfrm>
            <a:off x="4788899" y="1768854"/>
            <a:ext cx="271003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Match experiment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CC578D4-7A42-45EA-AB5C-648815ABCD44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1760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5" dur="3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ection Hea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Data analysis</a:t>
            </a:r>
            <a:endParaRPr dirty="0"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0613"/>
            <a:ext cx="188899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767112-2760-45D5-9CBB-19D37B8C480C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17393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ection Hea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400" dirty="0"/>
              <a:t>Gloss consistency matters</a:t>
            </a:r>
          </a:p>
        </p:txBody>
      </p:sp>
      <p:sp>
        <p:nvSpPr>
          <p:cNvPr id="186" name="Sample Section 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0613"/>
            <a:ext cx="188899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08E7D-DC2A-48F2-AF62-D1AC47F9F3B0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61992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Data analysis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002673-F403-731B-A10E-A7418C00E520}"/>
              </a:ext>
            </a:extLst>
          </p:cNvPr>
          <p:cNvSpPr txBox="1"/>
          <p:nvPr/>
        </p:nvSpPr>
        <p:spPr>
          <a:xfrm>
            <a:off x="510540" y="1811578"/>
            <a:ext cx="4780476" cy="612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Multinomial logistic regression model</a:t>
            </a:r>
            <a:endParaRPr lang="LID4096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6DFB1B-8272-31E6-6FBF-77DD01CBADD7}"/>
                  </a:ext>
                </a:extLst>
              </p:cNvPr>
              <p:cNvSpPr txBox="1"/>
              <p:nvPr/>
            </p:nvSpPr>
            <p:spPr>
              <a:xfrm>
                <a:off x="4418678" y="4581648"/>
                <a:ext cx="117692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𝑅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=0.87</m:t>
                      </m:r>
                    </m:oMath>
                  </m:oMathPara>
                </a14:m>
                <a:endParaRPr lang="LID4096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96DFB1B-8272-31E6-6FBF-77DD01CBA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8678" y="4581648"/>
                <a:ext cx="1176925" cy="307777"/>
              </a:xfrm>
              <a:prstGeom prst="rect">
                <a:avLst/>
              </a:prstGeom>
              <a:blipFill>
                <a:blip r:embed="rId10"/>
                <a:stretch>
                  <a:fillRect l="-4145" r="-3627" b="-10000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3F9037B-5C2E-BAF2-2B87-51A0239173C3}"/>
              </a:ext>
            </a:extLst>
          </p:cNvPr>
          <p:cNvSpPr txBox="1"/>
          <p:nvPr/>
        </p:nvSpPr>
        <p:spPr>
          <a:xfrm>
            <a:off x="590052" y="3750535"/>
            <a:ext cx="9028434" cy="612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Factors: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illumination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display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brightness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their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99DB9-4258-C10A-B1B2-C97E5EBA1D38}"/>
              </a:ext>
            </a:extLst>
          </p:cNvPr>
          <p:cNvSpPr txBox="1"/>
          <p:nvPr/>
        </p:nvSpPr>
        <p:spPr>
          <a:xfrm>
            <a:off x="590052" y="4304339"/>
            <a:ext cx="3866764" cy="612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Nagelkerke</a:t>
            </a: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pseudo R-square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BE7916-B0B5-C983-2134-F219B0A45F2B}"/>
                  </a:ext>
                </a:extLst>
              </p:cNvPr>
              <p:cNvSpPr txBox="1"/>
              <p:nvPr/>
            </p:nvSpPr>
            <p:spPr>
              <a:xfrm>
                <a:off x="590052" y="4861322"/>
                <a:ext cx="8754063" cy="6124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algn="l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All factors have significant effect as well as their interactions 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&lt;0.001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LID4096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4BE7916-B0B5-C983-2134-F219B0A45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052" y="4861322"/>
                <a:ext cx="8754063" cy="612412"/>
              </a:xfrm>
              <a:prstGeom prst="rect">
                <a:avLst/>
              </a:prstGeom>
              <a:blipFill>
                <a:blip r:embed="rId11"/>
                <a:stretch>
                  <a:fillRect l="-627" b="-16832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D01894A-41E2-AA86-1816-D70ED68E9F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6583" y="1699896"/>
            <a:ext cx="6735417" cy="18477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387950-477B-2928-773C-51C8530DE904}"/>
              </a:ext>
            </a:extLst>
          </p:cNvPr>
          <p:cNvSpPr txBox="1"/>
          <p:nvPr/>
        </p:nvSpPr>
        <p:spPr>
          <a:xfrm>
            <a:off x="10995051" y="3546590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poly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fit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F3754B-68FC-4962-A73F-C31874DAAE21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479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Effect of geometry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95B9D1-4099-874F-04C3-88E8922A4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624"/>
          <a:stretch/>
        </p:blipFill>
        <p:spPr>
          <a:xfrm>
            <a:off x="6698029" y="1681813"/>
            <a:ext cx="5364564" cy="4160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FDB0E2-9EDC-BC5F-C358-7B540CA0E89D}"/>
              </a:ext>
            </a:extLst>
          </p:cNvPr>
          <p:cNvSpPr txBox="1"/>
          <p:nvPr/>
        </p:nvSpPr>
        <p:spPr>
          <a:xfrm>
            <a:off x="1007517" y="2752775"/>
            <a:ext cx="481400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+mn-lt"/>
              </a:rPr>
              <a:t>V10 – V100: varnish mixture/gloss levels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FC9C30-6041-F6A7-7C39-3B9C42CF7B9A}"/>
              </a:ext>
            </a:extLst>
          </p:cNvPr>
          <p:cNvSpPr txBox="1"/>
          <p:nvPr/>
        </p:nvSpPr>
        <p:spPr>
          <a:xfrm>
            <a:off x="1007516" y="3361770"/>
            <a:ext cx="4138975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+mn-lt"/>
              </a:rPr>
              <a:t>D10 – D100: displayed gloss levels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FB58E-5137-EF99-A6E1-87E1DF0C1670}"/>
              </a:ext>
            </a:extLst>
          </p:cNvPr>
          <p:cNvSpPr txBox="1"/>
          <p:nvPr/>
        </p:nvSpPr>
        <p:spPr>
          <a:xfrm>
            <a:off x="1007516" y="3973709"/>
            <a:ext cx="270753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000" dirty="0">
                <a:latin typeface="+mn-lt"/>
              </a:rPr>
              <a:t>Diagonal:</a:t>
            </a:r>
            <a:r>
              <a:rPr lang="zh-CN" altLang="en-US" sz="2000" dirty="0">
                <a:latin typeface="+mn-lt"/>
              </a:rPr>
              <a:t> </a:t>
            </a:r>
            <a:r>
              <a:rPr lang="en-US" altLang="zh-CN" sz="2000" dirty="0">
                <a:latin typeface="+mn-lt"/>
              </a:rPr>
              <a:t>ideal GT</a:t>
            </a:r>
            <a:endParaRPr lang="en-US" sz="2000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CB950A-3FDF-A340-E5E1-D19EADD2FDEF}"/>
              </a:ext>
            </a:extLst>
          </p:cNvPr>
          <p:cNvSpPr/>
          <p:nvPr/>
        </p:nvSpPr>
        <p:spPr>
          <a:xfrm>
            <a:off x="968889" y="2752775"/>
            <a:ext cx="4742521" cy="457200"/>
          </a:xfrm>
          <a:prstGeom prst="rect">
            <a:avLst/>
          </a:prstGeom>
          <a:noFill/>
          <a:ln w="635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A84B18-CEEA-B1A8-335B-31232533D0DC}"/>
              </a:ext>
            </a:extLst>
          </p:cNvPr>
          <p:cNvSpPr/>
          <p:nvPr/>
        </p:nvSpPr>
        <p:spPr>
          <a:xfrm>
            <a:off x="7273142" y="5372012"/>
            <a:ext cx="4742521" cy="457200"/>
          </a:xfrm>
          <a:prstGeom prst="rect">
            <a:avLst/>
          </a:prstGeom>
          <a:noFill/>
          <a:ln w="635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4084D8-5FCD-ED9E-AF9B-26295657366A}"/>
              </a:ext>
            </a:extLst>
          </p:cNvPr>
          <p:cNvSpPr/>
          <p:nvPr/>
        </p:nvSpPr>
        <p:spPr>
          <a:xfrm>
            <a:off x="6635384" y="2295575"/>
            <a:ext cx="694588" cy="2926080"/>
          </a:xfrm>
          <a:prstGeom prst="rect">
            <a:avLst/>
          </a:prstGeom>
          <a:noFill/>
          <a:ln w="635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1CD045-810F-2DA1-5CD9-323BA3A15312}"/>
              </a:ext>
            </a:extLst>
          </p:cNvPr>
          <p:cNvCxnSpPr/>
          <p:nvPr/>
        </p:nvCxnSpPr>
        <p:spPr>
          <a:xfrm flipV="1">
            <a:off x="7980654" y="3906546"/>
            <a:ext cx="0" cy="1546342"/>
          </a:xfrm>
          <a:prstGeom prst="line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214096-57CC-B77B-F3A1-1CC37C42AF96}"/>
              </a:ext>
            </a:extLst>
          </p:cNvPr>
          <p:cNvCxnSpPr>
            <a:cxnSpLocks/>
          </p:cNvCxnSpPr>
          <p:nvPr/>
        </p:nvCxnSpPr>
        <p:spPr>
          <a:xfrm>
            <a:off x="6840446" y="4283955"/>
            <a:ext cx="1729062" cy="0"/>
          </a:xfrm>
          <a:prstGeom prst="line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22A34731-DE89-F8A8-38E3-DE343DA611A9}"/>
              </a:ext>
            </a:extLst>
          </p:cNvPr>
          <p:cNvSpPr/>
          <p:nvPr/>
        </p:nvSpPr>
        <p:spPr>
          <a:xfrm>
            <a:off x="7167819" y="4231293"/>
            <a:ext cx="105323" cy="105323"/>
          </a:xfrm>
          <a:prstGeom prst="ellipse">
            <a:avLst/>
          </a:prstGeom>
          <a:solidFill>
            <a:schemeClr val="accent2"/>
          </a:solidFill>
          <a:ln w="12700" cap="flat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LID4096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89CF15-0B71-445F-9327-B26DA7AD5DD2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0614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00065 0.0868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432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Effect of geometry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95B9D1-4099-874F-04C3-88E8922A4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624"/>
          <a:stretch/>
        </p:blipFill>
        <p:spPr>
          <a:xfrm>
            <a:off x="6698029" y="1681813"/>
            <a:ext cx="5364564" cy="4160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1A011D-73E6-9579-86CA-4B53D1F5E591}"/>
              </a:ext>
            </a:extLst>
          </p:cNvPr>
          <p:cNvSpPr txBox="1"/>
          <p:nvPr/>
        </p:nvSpPr>
        <p:spPr>
          <a:xfrm>
            <a:off x="541846" y="2257059"/>
            <a:ext cx="5001690" cy="1050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Geometry: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E31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Bunny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rgbClr val="00E0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Ghost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rgbClr val="BE5CF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behave as a group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F2D565-E278-4017-BDF4-E5CE55F1A4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97"/>
          <a:stretch/>
        </p:blipFill>
        <p:spPr>
          <a:xfrm>
            <a:off x="5748757" y="1949346"/>
            <a:ext cx="815404" cy="8139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F75C914-D64A-47ED-BA1D-2CC2CE7F6797}"/>
              </a:ext>
            </a:extLst>
          </p:cNvPr>
          <p:cNvGrpSpPr/>
          <p:nvPr/>
        </p:nvGrpSpPr>
        <p:grpSpPr>
          <a:xfrm>
            <a:off x="5716744" y="3296409"/>
            <a:ext cx="875336" cy="2560320"/>
            <a:chOff x="5716744" y="3296409"/>
            <a:chExt cx="875336" cy="25603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D91CC4B-BB97-46E7-A970-1A3051CF2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5555"/>
            <a:stretch/>
          </p:blipFill>
          <p:spPr>
            <a:xfrm>
              <a:off x="5748757" y="4970192"/>
              <a:ext cx="815403" cy="80595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8379AA1-3525-4C31-AE50-ED022E887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148" r="50407"/>
            <a:stretch/>
          </p:blipFill>
          <p:spPr>
            <a:xfrm>
              <a:off x="5748756" y="4157460"/>
              <a:ext cx="815403" cy="80595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8DD8F6F-1AC4-47F5-B5CA-86AEF02048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228" r="24883"/>
            <a:stretch/>
          </p:blipFill>
          <p:spPr>
            <a:xfrm>
              <a:off x="5748756" y="3359120"/>
              <a:ext cx="815405" cy="79156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6C1D65-799E-4CAC-9584-CFE157C8F284}"/>
                </a:ext>
              </a:extLst>
            </p:cNvPr>
            <p:cNvSpPr/>
            <p:nvPr/>
          </p:nvSpPr>
          <p:spPr>
            <a:xfrm>
              <a:off x="5716744" y="3296409"/>
              <a:ext cx="875336" cy="2560320"/>
            </a:xfrm>
            <a:prstGeom prst="rect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4C3985-CA56-485F-8080-9E5E6F3B16D8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6564161" y="2356344"/>
            <a:ext cx="1248473" cy="1688962"/>
          </a:xfrm>
          <a:prstGeom prst="straightConnector1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FF50FD7-EB62-42C5-B471-5ED8A0156E65}"/>
              </a:ext>
            </a:extLst>
          </p:cNvPr>
          <p:cNvSpPr/>
          <p:nvPr/>
        </p:nvSpPr>
        <p:spPr>
          <a:xfrm>
            <a:off x="6620256" y="4411068"/>
            <a:ext cx="1250899" cy="582922"/>
          </a:xfrm>
          <a:custGeom>
            <a:avLst/>
            <a:gdLst>
              <a:gd name="connsiteX0" fmla="*/ 0 w 1250899"/>
              <a:gd name="connsiteY0" fmla="*/ 336499 h 582922"/>
              <a:gd name="connsiteX1" fmla="*/ 980237 w 1250899"/>
              <a:gd name="connsiteY1" fmla="*/ 570585 h 582922"/>
              <a:gd name="connsiteX2" fmla="*/ 1250899 w 1250899"/>
              <a:gd name="connsiteY2" fmla="*/ 0 h 58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0899" h="582922">
                <a:moveTo>
                  <a:pt x="0" y="336499"/>
                </a:moveTo>
                <a:cubicBezTo>
                  <a:pt x="385877" y="481583"/>
                  <a:pt x="771754" y="626668"/>
                  <a:pt x="980237" y="570585"/>
                </a:cubicBezTo>
                <a:cubicBezTo>
                  <a:pt x="1188720" y="514502"/>
                  <a:pt x="1200912" y="79248"/>
                  <a:pt x="1250899" y="0"/>
                </a:cubicBezTo>
              </a:path>
            </a:pathLst>
          </a:cu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C592FE-CB54-A523-A3D2-4A77DAFF640B}"/>
              </a:ext>
            </a:extLst>
          </p:cNvPr>
          <p:cNvSpPr txBox="1"/>
          <p:nvPr/>
        </p:nvSpPr>
        <p:spPr>
          <a:xfrm>
            <a:off x="541846" y="3429000"/>
            <a:ext cx="3988592" cy="496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7C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Dragon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different from others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2BFE0D-B2B5-4317-8C4B-DAA8B7FAB192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6139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Effect of display brightness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E6B6D4-6B79-CC66-23BC-D7354F93C32F}"/>
              </a:ext>
            </a:extLst>
          </p:cNvPr>
          <p:cNvSpPr txBox="1"/>
          <p:nvPr/>
        </p:nvSpPr>
        <p:spPr>
          <a:xfrm>
            <a:off x="534010" y="2281141"/>
            <a:ext cx="3853940" cy="1512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Display brightness: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923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n-US" sz="2000" dirty="0">
                <a:solidFill>
                  <a:srgbClr val="D950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&gt; </a:t>
            </a:r>
            <a:r>
              <a:rPr lang="en-US" sz="2000" dirty="0">
                <a:solidFill>
                  <a:srgbClr val="F679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Bright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in terms of needed correction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1B39A86-B6C0-7DE6-FB5F-32899B884EEB}"/>
              </a:ext>
            </a:extLst>
          </p:cNvPr>
          <p:cNvGrpSpPr/>
          <p:nvPr/>
        </p:nvGrpSpPr>
        <p:grpSpPr>
          <a:xfrm>
            <a:off x="6726840" y="1713377"/>
            <a:ext cx="5392834" cy="4160843"/>
            <a:chOff x="6234144" y="1708703"/>
            <a:chExt cx="5392834" cy="416084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095B9D1-4099-874F-04C3-88E8922A4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671" r="32138"/>
            <a:stretch/>
          </p:blipFill>
          <p:spPr>
            <a:xfrm>
              <a:off x="6745458" y="1708703"/>
              <a:ext cx="4881520" cy="41601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DF0705-2B63-5824-CA7A-B3EFDF75B7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6532"/>
            <a:stretch/>
          </p:blipFill>
          <p:spPr>
            <a:xfrm>
              <a:off x="6234144" y="1709416"/>
              <a:ext cx="525800" cy="416013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0A8117-4C84-4FB3-81EA-1201017EE83C}"/>
              </a:ext>
            </a:extLst>
          </p:cNvPr>
          <p:cNvGrpSpPr/>
          <p:nvPr/>
        </p:nvGrpSpPr>
        <p:grpSpPr>
          <a:xfrm>
            <a:off x="5739311" y="5210594"/>
            <a:ext cx="721122" cy="721122"/>
            <a:chOff x="794294" y="1927756"/>
            <a:chExt cx="1935533" cy="193553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DF2B622-373F-4EC0-9822-63D77B115500}"/>
                </a:ext>
              </a:extLst>
            </p:cNvPr>
            <p:cNvGrpSpPr/>
            <p:nvPr/>
          </p:nvGrpSpPr>
          <p:grpSpPr>
            <a:xfrm>
              <a:off x="794294" y="1927756"/>
              <a:ext cx="1935533" cy="1935533"/>
              <a:chOff x="2682240" y="2021840"/>
              <a:chExt cx="2661920" cy="2661920"/>
            </a:xfrm>
          </p:grpSpPr>
          <p:pic>
            <p:nvPicPr>
              <p:cNvPr id="22" name="Graphic 21" descr="Monitor with solid fill">
                <a:extLst>
                  <a:ext uri="{FF2B5EF4-FFF2-40B4-BE49-F238E27FC236}">
                    <a16:creationId xmlns:a16="http://schemas.microsoft.com/office/drawing/2014/main" id="{3A0CC881-C40F-4EF6-85D0-33291FEBF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82240" y="2021840"/>
                <a:ext cx="2661920" cy="266192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68DEEDB-90CE-470E-BD42-D57FC5C753E0}"/>
                  </a:ext>
                </a:extLst>
              </p:cNvPr>
              <p:cNvSpPr/>
              <p:nvPr/>
            </p:nvSpPr>
            <p:spPr>
              <a:xfrm>
                <a:off x="3068638" y="2573338"/>
                <a:ext cx="1903411" cy="12265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900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54181E9-DDBC-41FB-966D-1B7697292010}"/>
                </a:ext>
              </a:extLst>
            </p:cNvPr>
            <p:cNvSpPr txBox="1"/>
            <p:nvPr/>
          </p:nvSpPr>
          <p:spPr>
            <a:xfrm>
              <a:off x="1240924" y="2475811"/>
              <a:ext cx="1179761" cy="660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75%</a:t>
              </a:r>
              <a:endParaRPr lang="LID4096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7EA302-7119-422E-ADDC-823A8BB2D6E0}"/>
              </a:ext>
            </a:extLst>
          </p:cNvPr>
          <p:cNvGrpSpPr/>
          <p:nvPr/>
        </p:nvGrpSpPr>
        <p:grpSpPr>
          <a:xfrm>
            <a:off x="5747900" y="4481559"/>
            <a:ext cx="729036" cy="729035"/>
            <a:chOff x="3086705" y="1923007"/>
            <a:chExt cx="1935533" cy="193553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D36D1D3-0ECD-455A-BD57-92B783BB906B}"/>
                </a:ext>
              </a:extLst>
            </p:cNvPr>
            <p:cNvGrpSpPr/>
            <p:nvPr/>
          </p:nvGrpSpPr>
          <p:grpSpPr>
            <a:xfrm>
              <a:off x="3086705" y="1923007"/>
              <a:ext cx="1935533" cy="1935533"/>
              <a:chOff x="2682240" y="2021840"/>
              <a:chExt cx="2661920" cy="2661920"/>
            </a:xfrm>
          </p:grpSpPr>
          <p:pic>
            <p:nvPicPr>
              <p:cNvPr id="28" name="Graphic 27" descr="Monitor with solid fill">
                <a:extLst>
                  <a:ext uri="{FF2B5EF4-FFF2-40B4-BE49-F238E27FC236}">
                    <a16:creationId xmlns:a16="http://schemas.microsoft.com/office/drawing/2014/main" id="{A2211FA6-F123-4A2D-B716-AEF8C2E12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82240" y="2021840"/>
                <a:ext cx="2661920" cy="2661920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1685464-B333-48B7-9223-FA71C31081F2}"/>
                  </a:ext>
                </a:extLst>
              </p:cNvPr>
              <p:cNvSpPr/>
              <p:nvPr/>
            </p:nvSpPr>
            <p:spPr>
              <a:xfrm>
                <a:off x="3068639" y="2573338"/>
                <a:ext cx="1900280" cy="122650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60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917223-011C-424B-8501-216E2496DD52}"/>
                </a:ext>
              </a:extLst>
            </p:cNvPr>
            <p:cNvSpPr txBox="1"/>
            <p:nvPr/>
          </p:nvSpPr>
          <p:spPr>
            <a:xfrm>
              <a:off x="3581678" y="2477475"/>
              <a:ext cx="1333538" cy="747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29%</a:t>
              </a:r>
              <a:endParaRPr lang="LID4096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D91E2EE-CB85-43F7-AA29-44267A04285B}"/>
              </a:ext>
            </a:extLst>
          </p:cNvPr>
          <p:cNvGrpSpPr/>
          <p:nvPr/>
        </p:nvGrpSpPr>
        <p:grpSpPr>
          <a:xfrm>
            <a:off x="5746645" y="3760437"/>
            <a:ext cx="721123" cy="721123"/>
            <a:chOff x="5379115" y="1923007"/>
            <a:chExt cx="1935533" cy="193553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5C0764F-D2AE-4B42-A726-F842E4E8D63C}"/>
                </a:ext>
              </a:extLst>
            </p:cNvPr>
            <p:cNvGrpSpPr/>
            <p:nvPr/>
          </p:nvGrpSpPr>
          <p:grpSpPr>
            <a:xfrm>
              <a:off x="5379115" y="1923007"/>
              <a:ext cx="1935533" cy="1935533"/>
              <a:chOff x="2682240" y="2021840"/>
              <a:chExt cx="2661920" cy="2661920"/>
            </a:xfrm>
          </p:grpSpPr>
          <p:pic>
            <p:nvPicPr>
              <p:cNvPr id="34" name="Graphic 33" descr="Monitor with solid fill">
                <a:extLst>
                  <a:ext uri="{FF2B5EF4-FFF2-40B4-BE49-F238E27FC236}">
                    <a16:creationId xmlns:a16="http://schemas.microsoft.com/office/drawing/2014/main" id="{15EE9D07-BA8D-41C2-B7EE-679A8A660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82240" y="2021840"/>
                <a:ext cx="2661920" cy="266192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94C2C4F-BA55-410D-B328-E752EA5F0D49}"/>
                  </a:ext>
                </a:extLst>
              </p:cNvPr>
              <p:cNvSpPr/>
              <p:nvPr/>
            </p:nvSpPr>
            <p:spPr>
              <a:xfrm>
                <a:off x="3068639" y="2573338"/>
                <a:ext cx="1895032" cy="122650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 sz="105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02359E-5CCB-4275-9989-52FFC35CF028}"/>
                </a:ext>
              </a:extLst>
            </p:cNvPr>
            <p:cNvSpPr txBox="1"/>
            <p:nvPr/>
          </p:nvSpPr>
          <p:spPr>
            <a:xfrm>
              <a:off x="5912927" y="2486316"/>
              <a:ext cx="744614" cy="501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8%</a:t>
              </a:r>
              <a:endParaRPr lang="LID4096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7A50363-516A-4B06-BCBD-E3DFFDB74B5B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6467768" y="4120999"/>
            <a:ext cx="959118" cy="180280"/>
          </a:xfrm>
          <a:prstGeom prst="straightConnector1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832677B-E1A9-4524-88CE-3771155453C1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6476936" y="4525113"/>
            <a:ext cx="1002137" cy="320964"/>
          </a:xfrm>
          <a:prstGeom prst="straightConnector1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145C50A-C87F-47D6-AF53-0AD45FA07FFA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6460433" y="4720381"/>
            <a:ext cx="1018640" cy="850774"/>
          </a:xfrm>
          <a:prstGeom prst="straightConnector1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6B065B4-D73B-41F7-9969-014DC2714DA5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5112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Effect of illumination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A2747-7159-50C5-7294-FE89828340A0}"/>
              </a:ext>
            </a:extLst>
          </p:cNvPr>
          <p:cNvSpPr txBox="1"/>
          <p:nvPr/>
        </p:nvSpPr>
        <p:spPr>
          <a:xfrm>
            <a:off x="499469" y="2160105"/>
            <a:ext cx="1914307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Illumination: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AAACE-5795-3CCB-F3A7-1153A8C63117}"/>
              </a:ext>
            </a:extLst>
          </p:cNvPr>
          <p:cNvSpPr txBox="1"/>
          <p:nvPr/>
        </p:nvSpPr>
        <p:spPr>
          <a:xfrm>
            <a:off x="562471" y="2934166"/>
            <a:ext cx="5736190" cy="496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E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needs very large correction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93B8FD-EE65-5ACD-BE80-EB9DF094398E}"/>
              </a:ext>
            </a:extLst>
          </p:cNvPr>
          <p:cNvGrpSpPr/>
          <p:nvPr/>
        </p:nvGrpSpPr>
        <p:grpSpPr>
          <a:xfrm>
            <a:off x="6820320" y="1765258"/>
            <a:ext cx="5369669" cy="4160130"/>
            <a:chOff x="6133338" y="1709416"/>
            <a:chExt cx="5369669" cy="416013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095B9D1-4099-874F-04C3-88E8922A4E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7764"/>
            <a:stretch/>
          </p:blipFill>
          <p:spPr>
            <a:xfrm>
              <a:off x="6614602" y="1709416"/>
              <a:ext cx="4888405" cy="41601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DA2CF-51AF-0455-10A1-F765623E0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6532"/>
            <a:stretch/>
          </p:blipFill>
          <p:spPr>
            <a:xfrm>
              <a:off x="6133338" y="1709416"/>
              <a:ext cx="525800" cy="416013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9F0F15-D5DE-4846-88D3-B32426AAB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763" y="2193779"/>
            <a:ext cx="1132162" cy="715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34771F-F5C3-4EB3-902E-42AEE069F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961" y="5026959"/>
            <a:ext cx="1132162" cy="71505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CDFB669-67B5-46B1-B74E-615D5D6924AE}"/>
              </a:ext>
            </a:extLst>
          </p:cNvPr>
          <p:cNvCxnSpPr>
            <a:cxnSpLocks/>
          </p:cNvCxnSpPr>
          <p:nvPr/>
        </p:nvCxnSpPr>
        <p:spPr>
          <a:xfrm>
            <a:off x="6779925" y="2449030"/>
            <a:ext cx="1114628" cy="1071195"/>
          </a:xfrm>
          <a:prstGeom prst="straightConnector1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387B53-7CDB-42B5-A481-B9E243CC45F3}"/>
              </a:ext>
            </a:extLst>
          </p:cNvPr>
          <p:cNvCxnSpPr>
            <a:cxnSpLocks/>
          </p:cNvCxnSpPr>
          <p:nvPr/>
        </p:nvCxnSpPr>
        <p:spPr>
          <a:xfrm>
            <a:off x="6820320" y="3960281"/>
            <a:ext cx="1611704" cy="394210"/>
          </a:xfrm>
          <a:prstGeom prst="straightConnector1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8C5D13-9161-488F-A4BB-59C52BE9B14A}"/>
              </a:ext>
            </a:extLst>
          </p:cNvPr>
          <p:cNvGrpSpPr/>
          <p:nvPr/>
        </p:nvGrpSpPr>
        <p:grpSpPr>
          <a:xfrm>
            <a:off x="5653924" y="3184729"/>
            <a:ext cx="1166396" cy="1554480"/>
            <a:chOff x="5653924" y="3184729"/>
            <a:chExt cx="1166396" cy="15544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5658A5-5FDF-4222-8385-FB82FAEE96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7961" y="3208869"/>
              <a:ext cx="1132162" cy="7312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7B382E-D17E-432B-8A1F-D15D4B17F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88157" y="3960281"/>
              <a:ext cx="1132163" cy="710377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437C778-A4B5-42F4-8548-F5D2C3F506EF}"/>
                </a:ext>
              </a:extLst>
            </p:cNvPr>
            <p:cNvSpPr/>
            <p:nvPr/>
          </p:nvSpPr>
          <p:spPr>
            <a:xfrm>
              <a:off x="5653924" y="3184729"/>
              <a:ext cx="1166396" cy="1554480"/>
            </a:xfrm>
            <a:prstGeom prst="rect">
              <a:avLst/>
            </a:prstGeom>
            <a:noFill/>
            <a:ln w="25400" cap="flat">
              <a:solidFill>
                <a:schemeClr val="accent2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324AF10-62F9-488F-9121-96CF42608FDF}"/>
              </a:ext>
            </a:extLst>
          </p:cNvPr>
          <p:cNvSpPr/>
          <p:nvPr/>
        </p:nvSpPr>
        <p:spPr>
          <a:xfrm>
            <a:off x="6800123" y="4062449"/>
            <a:ext cx="2574222" cy="1256427"/>
          </a:xfrm>
          <a:custGeom>
            <a:avLst/>
            <a:gdLst>
              <a:gd name="connsiteX0" fmla="*/ 0 w 2715280"/>
              <a:gd name="connsiteY0" fmla="*/ 1256427 h 1256427"/>
              <a:gd name="connsiteX1" fmla="*/ 2135927 w 2715280"/>
              <a:gd name="connsiteY1" fmla="*/ 816678 h 1256427"/>
              <a:gd name="connsiteX2" fmla="*/ 2715280 w 2715280"/>
              <a:gd name="connsiteY2" fmla="*/ 0 h 125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5280" h="1256427">
                <a:moveTo>
                  <a:pt x="0" y="1256427"/>
                </a:moveTo>
                <a:cubicBezTo>
                  <a:pt x="841690" y="1141254"/>
                  <a:pt x="1683380" y="1026082"/>
                  <a:pt x="2135927" y="816678"/>
                </a:cubicBezTo>
                <a:cubicBezTo>
                  <a:pt x="2588474" y="607273"/>
                  <a:pt x="2651877" y="303636"/>
                  <a:pt x="2715280" y="0"/>
                </a:cubicBezTo>
              </a:path>
            </a:pathLst>
          </a:cu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400" latinLnBrk="1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44F781-7259-DBF9-709A-1EE53C3BC1C8}"/>
              </a:ext>
            </a:extLst>
          </p:cNvPr>
          <p:cNvSpPr txBox="1"/>
          <p:nvPr/>
        </p:nvSpPr>
        <p:spPr>
          <a:xfrm>
            <a:off x="562471" y="3489944"/>
            <a:ext cx="5736190" cy="496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B1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spotlight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needs smallest correction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9ECEBC-BE00-86BA-E7EC-2DD1B6E2384A}"/>
              </a:ext>
            </a:extLst>
          </p:cNvPr>
          <p:cNvSpPr txBox="1"/>
          <p:nvPr/>
        </p:nvSpPr>
        <p:spPr>
          <a:xfrm>
            <a:off x="562471" y="4045722"/>
            <a:ext cx="5736190" cy="496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8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spotlights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dirty="0">
                <a:solidFill>
                  <a:srgbClr val="FC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spotlights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25AF365-B071-4C7D-8AD4-30EF1998A953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66705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 animBg="1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Experiment on lightness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33BEC2-4F83-85C8-043B-B2E5C1158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63" y="1496003"/>
            <a:ext cx="10309274" cy="2810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062F14-C46B-1130-F7D9-8B1BC70E1F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62" y="1713269"/>
            <a:ext cx="772377" cy="772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AED70A-62F6-7A40-46B8-D92C7533EB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077" y="1713269"/>
            <a:ext cx="772377" cy="772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7E1597-D8CA-0491-820C-3CF75FD257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72" y="1713269"/>
            <a:ext cx="772377" cy="772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56721A-0E47-42C6-F6CB-AD0DB042F35A}"/>
              </a:ext>
            </a:extLst>
          </p:cNvPr>
          <p:cNvSpPr txBox="1"/>
          <p:nvPr/>
        </p:nvSpPr>
        <p:spPr>
          <a:xfrm>
            <a:off x="9857398" y="5594198"/>
            <a:ext cx="23278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(Pantone </a:t>
            </a:r>
            <a:r>
              <a:rPr lang="en-US" sz="10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Hexachrome</a:t>
            </a:r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Black U)</a:t>
            </a:r>
          </a:p>
          <a:p>
            <a:pPr algn="l"/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Gray (Pantone Cool Gray 8U)</a:t>
            </a:r>
          </a:p>
          <a:p>
            <a:pPr algn="l"/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(Pantone White U)</a:t>
            </a:r>
            <a:endParaRPr lang="LID4096" sz="10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1F57FB-923D-2EC2-CB53-D4FB924C89ED}"/>
              </a:ext>
            </a:extLst>
          </p:cNvPr>
          <p:cNvSpPr txBox="1"/>
          <p:nvPr/>
        </p:nvSpPr>
        <p:spPr>
          <a:xfrm>
            <a:off x="713509" y="4682030"/>
            <a:ext cx="72843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Correction on </a:t>
            </a:r>
            <a:r>
              <a:rPr lang="en-US" sz="2000" dirty="0">
                <a:solidFill>
                  <a:srgbClr val="0086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light decreases with lightness increase</a:t>
            </a:r>
          </a:p>
          <a:p>
            <a:pPr algn="l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White needs more correction under </a:t>
            </a:r>
            <a:r>
              <a:rPr lang="en-US" sz="2000" dirty="0">
                <a:solidFill>
                  <a:srgbClr val="FB1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spotlight</a:t>
            </a:r>
            <a:endParaRPr lang="LID4096" sz="2000" dirty="0">
              <a:solidFill>
                <a:srgbClr val="FB1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A67978-AD24-404D-BE38-B6DE4089308A}"/>
              </a:ext>
            </a:extLst>
          </p:cNvPr>
          <p:cNvCxnSpPr>
            <a:cxnSpLocks/>
          </p:cNvCxnSpPr>
          <p:nvPr/>
        </p:nvCxnSpPr>
        <p:spPr>
          <a:xfrm>
            <a:off x="2551168" y="1889498"/>
            <a:ext cx="360282" cy="419917"/>
          </a:xfrm>
          <a:prstGeom prst="straightConnector1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E022D81-D723-4BA8-A4D1-E33CB0B75144}"/>
              </a:ext>
            </a:extLst>
          </p:cNvPr>
          <p:cNvCxnSpPr>
            <a:cxnSpLocks/>
          </p:cNvCxnSpPr>
          <p:nvPr/>
        </p:nvCxnSpPr>
        <p:spPr>
          <a:xfrm>
            <a:off x="5973462" y="2008909"/>
            <a:ext cx="360282" cy="419917"/>
          </a:xfrm>
          <a:prstGeom prst="straightConnector1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7941903-D58F-456A-8903-2236CCF0FFB2}"/>
              </a:ext>
            </a:extLst>
          </p:cNvPr>
          <p:cNvCxnSpPr>
            <a:cxnSpLocks/>
          </p:cNvCxnSpPr>
          <p:nvPr/>
        </p:nvCxnSpPr>
        <p:spPr>
          <a:xfrm>
            <a:off x="8991263" y="2428826"/>
            <a:ext cx="360282" cy="419917"/>
          </a:xfrm>
          <a:prstGeom prst="straightConnector1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04A3852-70AD-467F-AC7C-A79DA454CB9A}"/>
              </a:ext>
            </a:extLst>
          </p:cNvPr>
          <p:cNvCxnSpPr>
            <a:cxnSpLocks/>
          </p:cNvCxnSpPr>
          <p:nvPr/>
        </p:nvCxnSpPr>
        <p:spPr>
          <a:xfrm flipH="1" flipV="1">
            <a:off x="9828492" y="3163982"/>
            <a:ext cx="171320" cy="410911"/>
          </a:xfrm>
          <a:prstGeom prst="straightConnector1">
            <a:avLst/>
          </a:prstGeom>
          <a:noFill/>
          <a:ln w="50800" cap="flat">
            <a:solidFill>
              <a:schemeClr val="accent2"/>
            </a:solidFill>
            <a:prstDash val="solid"/>
            <a:miter lim="800000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2C45072-87FA-441E-AF2A-4D3589CAE85B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462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ection Hea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Applications</a:t>
            </a:r>
            <a:endParaRPr dirty="0"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0613"/>
            <a:ext cx="188899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3ADA33-82D0-4AA6-AE5E-9C52685B802C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541714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Digital product design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77E664-A9ED-4979-3BBA-BF993DD71535}"/>
              </a:ext>
            </a:extLst>
          </p:cNvPr>
          <p:cNvGrpSpPr/>
          <p:nvPr/>
        </p:nvGrpSpPr>
        <p:grpSpPr>
          <a:xfrm>
            <a:off x="564463" y="2235555"/>
            <a:ext cx="2316441" cy="1924633"/>
            <a:chOff x="564463" y="2235555"/>
            <a:chExt cx="2316441" cy="1924633"/>
          </a:xfrm>
        </p:grpSpPr>
        <p:pic>
          <p:nvPicPr>
            <p:cNvPr id="3" name="Picture 2" descr="A picture containing indoor, wall, bed, toilet&#10;&#10;Description automatically generated">
              <a:extLst>
                <a:ext uri="{FF2B5EF4-FFF2-40B4-BE49-F238E27FC236}">
                  <a16:creationId xmlns:a16="http://schemas.microsoft.com/office/drawing/2014/main" id="{2006370E-7FF2-AC46-FF78-463A6EEDB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499" y="3286277"/>
              <a:ext cx="1843405" cy="873911"/>
            </a:xfrm>
            <a:prstGeom prst="rect">
              <a:avLst/>
            </a:prstGeom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0260A4B6-CDEC-8FAF-0CE4-C8042F7C25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2" t="3393" r="27451" b="41192"/>
            <a:stretch/>
          </p:blipFill>
          <p:spPr bwMode="auto">
            <a:xfrm>
              <a:off x="564463" y="2521296"/>
              <a:ext cx="870955" cy="951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7B6F385-FB23-5A78-B1CE-92D9F88A6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78" t="9126" r="35002" b="30169"/>
            <a:stretch/>
          </p:blipFill>
          <p:spPr>
            <a:xfrm>
              <a:off x="1629395" y="2235555"/>
              <a:ext cx="997826" cy="953239"/>
            </a:xfrm>
            <a:prstGeom prst="rect">
              <a:avLst/>
            </a:prstGeom>
          </p:spPr>
        </p:pic>
      </p:grpSp>
      <p:pic>
        <p:nvPicPr>
          <p:cNvPr id="6" name="Picture 5" descr="A picture containing black&#10;&#10;Description automatically generated">
            <a:extLst>
              <a:ext uri="{FF2B5EF4-FFF2-40B4-BE49-F238E27FC236}">
                <a16:creationId xmlns:a16="http://schemas.microsoft.com/office/drawing/2014/main" id="{FCD06746-B137-3D78-EE60-A0F6A35239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977" y="2327588"/>
            <a:ext cx="1722411" cy="1722411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E182FFC-7013-B25A-F347-8A0C335244E3}"/>
              </a:ext>
            </a:extLst>
          </p:cNvPr>
          <p:cNvSpPr/>
          <p:nvPr/>
        </p:nvSpPr>
        <p:spPr>
          <a:xfrm>
            <a:off x="2987594" y="3029995"/>
            <a:ext cx="583572" cy="342217"/>
          </a:xfrm>
          <a:prstGeom prst="rightArrow">
            <a:avLst>
              <a:gd name="adj1" fmla="val 50000"/>
              <a:gd name="adj2" fmla="val 6717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509A1D-4D5D-A2B0-CA7D-B83B7176B3AB}"/>
              </a:ext>
            </a:extLst>
          </p:cNvPr>
          <p:cNvGrpSpPr/>
          <p:nvPr/>
        </p:nvGrpSpPr>
        <p:grpSpPr>
          <a:xfrm>
            <a:off x="9638426" y="2600614"/>
            <a:ext cx="2203032" cy="1343115"/>
            <a:chOff x="1659123" y="3384480"/>
            <a:chExt cx="3769502" cy="2298137"/>
          </a:xfrm>
        </p:grpSpPr>
        <p:sp>
          <p:nvSpPr>
            <p:cNvPr id="9" name="Moon 8">
              <a:extLst>
                <a:ext uri="{FF2B5EF4-FFF2-40B4-BE49-F238E27FC236}">
                  <a16:creationId xmlns:a16="http://schemas.microsoft.com/office/drawing/2014/main" id="{6A842BB6-1838-EF43-788C-D45462A30FBA}"/>
                </a:ext>
              </a:extLst>
            </p:cNvPr>
            <p:cNvSpPr/>
            <p:nvPr/>
          </p:nvSpPr>
          <p:spPr>
            <a:xfrm rot="11174344">
              <a:off x="2824441" y="3942028"/>
              <a:ext cx="518944" cy="965125"/>
            </a:xfrm>
            <a:prstGeom prst="moon">
              <a:avLst>
                <a:gd name="adj" fmla="val 35925"/>
              </a:avLst>
            </a:prstGeom>
            <a:solidFill>
              <a:srgbClr val="99A1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100"/>
            </a:p>
          </p:txBody>
        </p:sp>
        <p:sp>
          <p:nvSpPr>
            <p:cNvPr id="10" name="Moon 9">
              <a:extLst>
                <a:ext uri="{FF2B5EF4-FFF2-40B4-BE49-F238E27FC236}">
                  <a16:creationId xmlns:a16="http://schemas.microsoft.com/office/drawing/2014/main" id="{F83B07CC-817A-1499-1D07-DE115244410E}"/>
                </a:ext>
              </a:extLst>
            </p:cNvPr>
            <p:cNvSpPr/>
            <p:nvPr/>
          </p:nvSpPr>
          <p:spPr>
            <a:xfrm rot="10425656" flipH="1">
              <a:off x="3689629" y="3932195"/>
              <a:ext cx="518944" cy="995370"/>
            </a:xfrm>
            <a:prstGeom prst="moon">
              <a:avLst>
                <a:gd name="adj" fmla="val 35925"/>
              </a:avLst>
            </a:prstGeom>
            <a:solidFill>
              <a:srgbClr val="99A1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100"/>
            </a:p>
          </p:txBody>
        </p:sp>
        <p:pic>
          <p:nvPicPr>
            <p:cNvPr id="11" name="Picture 10" descr="A picture containing text, toiletry&#10;&#10;Description automatically generated">
              <a:extLst>
                <a:ext uri="{FF2B5EF4-FFF2-40B4-BE49-F238E27FC236}">
                  <a16:creationId xmlns:a16="http://schemas.microsoft.com/office/drawing/2014/main" id="{A525ED6F-6B97-111A-A347-BDFDBD313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163235">
              <a:off x="2198323" y="3032807"/>
              <a:ext cx="435189" cy="1138536"/>
            </a:xfrm>
            <a:prstGeom prst="rect">
              <a:avLst/>
            </a:prstGeom>
          </p:spPr>
        </p:pic>
        <p:pic>
          <p:nvPicPr>
            <p:cNvPr id="12" name="Picture 11" descr="A picture containing text, toiletry, lotion&#10;&#10;Description automatically generated">
              <a:extLst>
                <a:ext uri="{FF2B5EF4-FFF2-40B4-BE49-F238E27FC236}">
                  <a16:creationId xmlns:a16="http://schemas.microsoft.com/office/drawing/2014/main" id="{89030EE8-631D-F2F0-3DF8-86B7E994A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372272">
              <a:off x="4402393" y="3092492"/>
              <a:ext cx="419982" cy="108955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03134D-8E7E-06F7-2098-80477C223960}"/>
                </a:ext>
              </a:extLst>
            </p:cNvPr>
            <p:cNvSpPr txBox="1"/>
            <p:nvPr/>
          </p:nvSpPr>
          <p:spPr>
            <a:xfrm>
              <a:off x="1659123" y="3786675"/>
              <a:ext cx="913103" cy="408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glossy</a:t>
              </a:r>
              <a:endParaRPr lang="LID4096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799DDB-8B6B-D5B9-A7B5-2CDE5C51B389}"/>
                </a:ext>
              </a:extLst>
            </p:cNvPr>
            <p:cNvSpPr txBox="1"/>
            <p:nvPr/>
          </p:nvSpPr>
          <p:spPr>
            <a:xfrm>
              <a:off x="4715546" y="3736875"/>
              <a:ext cx="713079" cy="408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matt</a:t>
              </a:r>
              <a:endParaRPr lang="LID4096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A2A978-011A-7B96-0049-FBB279B4399B}"/>
                </a:ext>
              </a:extLst>
            </p:cNvPr>
            <p:cNvSpPr txBox="1"/>
            <p:nvPr/>
          </p:nvSpPr>
          <p:spPr>
            <a:xfrm>
              <a:off x="2700613" y="5274572"/>
              <a:ext cx="1633184" cy="408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mix varnishes</a:t>
              </a:r>
              <a:endParaRPr lang="LID4096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lowchart: Delay 20">
              <a:extLst>
                <a:ext uri="{FF2B5EF4-FFF2-40B4-BE49-F238E27FC236}">
                  <a16:creationId xmlns:a16="http://schemas.microsoft.com/office/drawing/2014/main" id="{7D04B4A7-2E7F-047E-177F-69BECB7F1443}"/>
                </a:ext>
              </a:extLst>
            </p:cNvPr>
            <p:cNvSpPr/>
            <p:nvPr/>
          </p:nvSpPr>
          <p:spPr>
            <a:xfrm rot="5400000">
              <a:off x="3133916" y="3967404"/>
              <a:ext cx="793336" cy="1634125"/>
            </a:xfrm>
            <a:prstGeom prst="flowChartDelay">
              <a:avLst/>
            </a:prstGeom>
            <a:solidFill>
              <a:srgbClr val="99A1A9"/>
            </a:solidFill>
            <a:ln>
              <a:solidFill>
                <a:srgbClr val="3444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sz="110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2DBF0F1-C171-DE7B-50F9-2BC51B5BBD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3521" y="4387798"/>
              <a:ext cx="1634126" cy="0"/>
            </a:xfrm>
            <a:prstGeom prst="line">
              <a:avLst/>
            </a:prstGeom>
            <a:ln w="25400">
              <a:solidFill>
                <a:srgbClr val="99A1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EBB09EA-BB8A-8004-C98A-7B076F55FCC1}"/>
                </a:ext>
              </a:extLst>
            </p:cNvPr>
            <p:cNvCxnSpPr>
              <a:cxnSpLocks/>
            </p:cNvCxnSpPr>
            <p:nvPr/>
          </p:nvCxnSpPr>
          <p:spPr>
            <a:xfrm>
              <a:off x="2713521" y="4205806"/>
              <a:ext cx="0" cy="218784"/>
            </a:xfrm>
            <a:prstGeom prst="line">
              <a:avLst/>
            </a:prstGeom>
            <a:ln w="12700">
              <a:solidFill>
                <a:srgbClr val="3444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B07AB01-8C0D-C00E-77D8-7AB3C846B2FD}"/>
                </a:ext>
              </a:extLst>
            </p:cNvPr>
            <p:cNvCxnSpPr>
              <a:cxnSpLocks/>
            </p:cNvCxnSpPr>
            <p:nvPr/>
          </p:nvCxnSpPr>
          <p:spPr>
            <a:xfrm>
              <a:off x="4347647" y="4213993"/>
              <a:ext cx="0" cy="181992"/>
            </a:xfrm>
            <a:prstGeom prst="line">
              <a:avLst/>
            </a:prstGeom>
            <a:ln w="12700">
              <a:solidFill>
                <a:srgbClr val="3444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B6B5E1-0DEE-09C4-AA09-8DB8FA00275F}"/>
              </a:ext>
            </a:extLst>
          </p:cNvPr>
          <p:cNvGrpSpPr/>
          <p:nvPr/>
        </p:nvGrpSpPr>
        <p:grpSpPr>
          <a:xfrm>
            <a:off x="6256188" y="2111603"/>
            <a:ext cx="2724788" cy="2377537"/>
            <a:chOff x="6256188" y="2111603"/>
            <a:chExt cx="2724788" cy="2377537"/>
          </a:xfrm>
        </p:grpSpPr>
        <p:pic>
          <p:nvPicPr>
            <p:cNvPr id="26" name="Picture 25" descr="Chart, scatter chart&#10;&#10;Description automatically generated">
              <a:extLst>
                <a:ext uri="{FF2B5EF4-FFF2-40B4-BE49-F238E27FC236}">
                  <a16:creationId xmlns:a16="http://schemas.microsoft.com/office/drawing/2014/main" id="{332E63EA-C576-8962-A869-7CE500B0D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02"/>
            <a:stretch/>
          </p:blipFill>
          <p:spPr>
            <a:xfrm>
              <a:off x="6570767" y="2285393"/>
              <a:ext cx="2410209" cy="1973559"/>
            </a:xfrm>
            <a:prstGeom prst="rect">
              <a:avLst/>
            </a:prstGeom>
          </p:spPr>
        </p:pic>
        <p:pic>
          <p:nvPicPr>
            <p:cNvPr id="27" name="Picture 26" descr="Chart, scatter chart&#10;&#10;Description automatically generated">
              <a:extLst>
                <a:ext uri="{FF2B5EF4-FFF2-40B4-BE49-F238E27FC236}">
                  <a16:creationId xmlns:a16="http://schemas.microsoft.com/office/drawing/2014/main" id="{89528803-057A-4EB7-ADF8-948BB313D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774"/>
            <a:stretch/>
          </p:blipFill>
          <p:spPr>
            <a:xfrm>
              <a:off x="6256188" y="2111603"/>
              <a:ext cx="290059" cy="2377537"/>
            </a:xfrm>
            <a:prstGeom prst="rect">
              <a:avLst/>
            </a:prstGeom>
          </p:spPr>
        </p:pic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D405B544-CAAF-1AD0-77D3-771F4F86C90F}"/>
              </a:ext>
            </a:extLst>
          </p:cNvPr>
          <p:cNvSpPr/>
          <p:nvPr/>
        </p:nvSpPr>
        <p:spPr>
          <a:xfrm>
            <a:off x="7972305" y="3114724"/>
            <a:ext cx="70166" cy="701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429A567-7BAD-1204-9D75-B5016E684198}"/>
              </a:ext>
            </a:extLst>
          </p:cNvPr>
          <p:cNvCxnSpPr>
            <a:cxnSpLocks/>
          </p:cNvCxnSpPr>
          <p:nvPr/>
        </p:nvCxnSpPr>
        <p:spPr>
          <a:xfrm>
            <a:off x="6570767" y="3149808"/>
            <a:ext cx="2203032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FBB39F5-06AE-CAB5-8CB8-1C77BBDEBA59}"/>
              </a:ext>
            </a:extLst>
          </p:cNvPr>
          <p:cNvCxnSpPr>
            <a:cxnSpLocks/>
          </p:cNvCxnSpPr>
          <p:nvPr/>
        </p:nvCxnSpPr>
        <p:spPr>
          <a:xfrm>
            <a:off x="8013284" y="2489573"/>
            <a:ext cx="0" cy="168072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2F6CEFBE-5542-A842-B5B9-B0732943E886}"/>
              </a:ext>
            </a:extLst>
          </p:cNvPr>
          <p:cNvSpPr/>
          <p:nvPr/>
        </p:nvSpPr>
        <p:spPr>
          <a:xfrm>
            <a:off x="7978202" y="4049304"/>
            <a:ext cx="70166" cy="7016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A47C209F-31DA-F594-4BF3-E0737B860FB7}"/>
              </a:ext>
            </a:extLst>
          </p:cNvPr>
          <p:cNvSpPr/>
          <p:nvPr/>
        </p:nvSpPr>
        <p:spPr>
          <a:xfrm>
            <a:off x="5560287" y="3017295"/>
            <a:ext cx="583572" cy="342217"/>
          </a:xfrm>
          <a:prstGeom prst="rightArrow">
            <a:avLst>
              <a:gd name="adj1" fmla="val 50000"/>
              <a:gd name="adj2" fmla="val 6717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38189575-A981-88BF-47BA-D67A39B48139}"/>
              </a:ext>
            </a:extLst>
          </p:cNvPr>
          <p:cNvSpPr/>
          <p:nvPr/>
        </p:nvSpPr>
        <p:spPr>
          <a:xfrm>
            <a:off x="9054854" y="3017295"/>
            <a:ext cx="583572" cy="342217"/>
          </a:xfrm>
          <a:prstGeom prst="rightArrow">
            <a:avLst>
              <a:gd name="adj1" fmla="val 50000"/>
              <a:gd name="adj2" fmla="val 6717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B8A8FD-E891-E7E2-2267-38DAE43732B8}"/>
              </a:ext>
            </a:extLst>
          </p:cNvPr>
          <p:cNvSpPr txBox="1"/>
          <p:nvPr/>
        </p:nvSpPr>
        <p:spPr>
          <a:xfrm>
            <a:off x="953569" y="4489140"/>
            <a:ext cx="1351652" cy="1287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Illumination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BRDF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9DF682A-6EDA-68CD-D9A1-4138C47C5959}"/>
              </a:ext>
            </a:extLst>
          </p:cNvPr>
          <p:cNvSpPr txBox="1"/>
          <p:nvPr/>
        </p:nvSpPr>
        <p:spPr>
          <a:xfrm>
            <a:off x="3781186" y="4489140"/>
            <a:ext cx="1197764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Rendered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96E2258-4896-D504-EC4B-D45B3487CC51}"/>
              </a:ext>
            </a:extLst>
          </p:cNvPr>
          <p:cNvSpPr txBox="1"/>
          <p:nvPr/>
        </p:nvSpPr>
        <p:spPr>
          <a:xfrm>
            <a:off x="6797684" y="4516371"/>
            <a:ext cx="2031325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Corrected </a:t>
            </a:r>
          </a:p>
          <a:p>
            <a:pPr algn="l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varnish proportion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DD927E-5981-406E-3958-68EBD5542D97}"/>
              </a:ext>
            </a:extLst>
          </p:cNvPr>
          <p:cNvSpPr txBox="1"/>
          <p:nvPr/>
        </p:nvSpPr>
        <p:spPr>
          <a:xfrm>
            <a:off x="9777922" y="4542438"/>
            <a:ext cx="1749197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varnish mixture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6FE0ED-3E7F-4FB5-B19E-D58C0F9FBEC2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5776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8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Digital product design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7EDF47-602D-33C3-29CC-F194C604A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426" y="1381154"/>
            <a:ext cx="8188960" cy="29955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FABE29-1F0E-2294-7C1B-0D8155E8C7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231"/>
          <a:stretch/>
        </p:blipFill>
        <p:spPr>
          <a:xfrm>
            <a:off x="9505155" y="1381154"/>
            <a:ext cx="1637149" cy="33897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DE52DB-80CA-E79F-4D9C-D6479A4DDF2D}"/>
              </a:ext>
            </a:extLst>
          </p:cNvPr>
          <p:cNvSpPr txBox="1"/>
          <p:nvPr/>
        </p:nvSpPr>
        <p:spPr>
          <a:xfrm>
            <a:off x="524426" y="4507771"/>
            <a:ext cx="3704860" cy="1420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Illumination: One spotlight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Display:       75% brightness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Glossiness: 60%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AAF595-FDAA-429C-87F9-096364052F84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9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Digitizing physical artifacts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8AABCA-72DD-E550-24D6-665010CD54A3}"/>
              </a:ext>
            </a:extLst>
          </p:cNvPr>
          <p:cNvSpPr txBox="1"/>
          <p:nvPr/>
        </p:nvSpPr>
        <p:spPr>
          <a:xfrm>
            <a:off x="3377102" y="2304849"/>
            <a:ext cx="2636072" cy="184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Scan geometry</a:t>
            </a:r>
          </a:p>
          <a:p>
            <a:pPr algn="l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Fit BRDF</a:t>
            </a:r>
          </a:p>
          <a:p>
            <a:pPr algn="l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Capture illumination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7E17C-947A-3BBA-7FA6-5A1B4D341927}"/>
              </a:ext>
            </a:extLst>
          </p:cNvPr>
          <p:cNvSpPr txBox="1"/>
          <p:nvPr/>
        </p:nvSpPr>
        <p:spPr>
          <a:xfrm>
            <a:off x="591249" y="4138045"/>
            <a:ext cx="2785853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Real varnished object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helmet&#10;&#10;Description automatically generated">
            <a:extLst>
              <a:ext uri="{FF2B5EF4-FFF2-40B4-BE49-F238E27FC236}">
                <a16:creationId xmlns:a16="http://schemas.microsoft.com/office/drawing/2014/main" id="{56F6ADC5-A770-23D0-A4D3-C3C6FA7D11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88" y="2125782"/>
            <a:ext cx="1906524" cy="1906524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C5FD81D-C610-FB89-373D-DB83D8356563}"/>
              </a:ext>
            </a:extLst>
          </p:cNvPr>
          <p:cNvSpPr/>
          <p:nvPr/>
        </p:nvSpPr>
        <p:spPr>
          <a:xfrm>
            <a:off x="2793824" y="2967944"/>
            <a:ext cx="583572" cy="342217"/>
          </a:xfrm>
          <a:prstGeom prst="rightArrow">
            <a:avLst>
              <a:gd name="adj1" fmla="val 50000"/>
              <a:gd name="adj2" fmla="val 6717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6F0635-0B3E-D192-1624-73ED9470F57C}"/>
              </a:ext>
            </a:extLst>
          </p:cNvPr>
          <p:cNvSpPr/>
          <p:nvPr/>
        </p:nvSpPr>
        <p:spPr>
          <a:xfrm>
            <a:off x="3415201" y="3044864"/>
            <a:ext cx="1142181" cy="473588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680833-3238-4B8B-B6D2-015600ED5C07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85638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Discrepancy between real world and display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437BA-130D-41F0-AB33-F7A76E7A1E56}"/>
              </a:ext>
            </a:extLst>
          </p:cNvPr>
          <p:cNvSpPr txBox="1"/>
          <p:nvPr/>
        </p:nvSpPr>
        <p:spPr>
          <a:xfrm>
            <a:off x="5596430" y="3429000"/>
            <a:ext cx="134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=?</a:t>
            </a:r>
            <a:endParaRPr lang="LID4096" sz="6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22F3D-10D8-1626-BBB0-7522FDA92B20}"/>
              </a:ext>
            </a:extLst>
          </p:cNvPr>
          <p:cNvSpPr txBox="1"/>
          <p:nvPr/>
        </p:nvSpPr>
        <p:spPr>
          <a:xfrm>
            <a:off x="4831747" y="2890862"/>
            <a:ext cx="2835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Appearance</a:t>
            </a:r>
            <a:endParaRPr lang="LID4096" sz="36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F90131-EAB5-2E57-8EF3-F86E5B5C5019}"/>
              </a:ext>
            </a:extLst>
          </p:cNvPr>
          <p:cNvGrpSpPr/>
          <p:nvPr/>
        </p:nvGrpSpPr>
        <p:grpSpPr>
          <a:xfrm>
            <a:off x="1328100" y="1726101"/>
            <a:ext cx="2952954" cy="3218697"/>
            <a:chOff x="238760" y="826318"/>
            <a:chExt cx="4926839" cy="53702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3783F2D-274F-E4E3-699A-2BA2A6DC633B}"/>
                </a:ext>
              </a:extLst>
            </p:cNvPr>
            <p:cNvGrpSpPr/>
            <p:nvPr/>
          </p:nvGrpSpPr>
          <p:grpSpPr>
            <a:xfrm>
              <a:off x="238760" y="826318"/>
              <a:ext cx="4926839" cy="4544964"/>
              <a:chOff x="1195494" y="1762916"/>
              <a:chExt cx="4926839" cy="4544964"/>
            </a:xfrm>
          </p:grpSpPr>
          <p:sp>
            <p:nvSpPr>
              <p:cNvPr id="8" name="Teardrop 7">
                <a:extLst>
                  <a:ext uri="{FF2B5EF4-FFF2-40B4-BE49-F238E27FC236}">
                    <a16:creationId xmlns:a16="http://schemas.microsoft.com/office/drawing/2014/main" id="{CA06161F-54D6-2769-4188-AC6BFFF9E053}"/>
                  </a:ext>
                </a:extLst>
              </p:cNvPr>
              <p:cNvSpPr/>
              <p:nvPr/>
            </p:nvSpPr>
            <p:spPr>
              <a:xfrm rot="15927845">
                <a:off x="2049421" y="2234968"/>
                <a:ext cx="3999480" cy="4146344"/>
              </a:xfrm>
              <a:prstGeom prst="teardrop">
                <a:avLst>
                  <a:gd name="adj" fmla="val 106083"/>
                </a:avLst>
              </a:prstGeom>
              <a:gradFill>
                <a:gsLst>
                  <a:gs pos="0">
                    <a:srgbClr val="DBC0A9"/>
                  </a:gs>
                  <a:gs pos="100000">
                    <a:srgbClr val="C8AE99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E4CC7C6-5D27-C24B-CC4E-B1F40C95BF79}"/>
                  </a:ext>
                </a:extLst>
              </p:cNvPr>
              <p:cNvGrpSpPr/>
              <p:nvPr/>
            </p:nvGrpSpPr>
            <p:grpSpPr>
              <a:xfrm rot="87950">
                <a:off x="1195494" y="1762916"/>
                <a:ext cx="807559" cy="1046365"/>
                <a:chOff x="2342955" y="979156"/>
                <a:chExt cx="1628385" cy="2109921"/>
              </a:xfrm>
            </p:grpSpPr>
            <p:sp>
              <p:nvSpPr>
                <p:cNvPr id="10" name="Cylinder 9">
                  <a:extLst>
                    <a:ext uri="{FF2B5EF4-FFF2-40B4-BE49-F238E27FC236}">
                      <a16:creationId xmlns:a16="http://schemas.microsoft.com/office/drawing/2014/main" id="{1F26D2C7-F2DA-3211-92BE-FDFC29373A26}"/>
                    </a:ext>
                  </a:extLst>
                </p:cNvPr>
                <p:cNvSpPr/>
                <p:nvPr/>
              </p:nvSpPr>
              <p:spPr>
                <a:xfrm rot="7228714">
                  <a:off x="2302315" y="1643366"/>
                  <a:ext cx="680720" cy="599440"/>
                </a:xfrm>
                <a:prstGeom prst="can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F5133ADA-2FEE-A1BD-7C6E-53F73C7A70B7}"/>
                    </a:ext>
                  </a:extLst>
                </p:cNvPr>
                <p:cNvSpPr/>
                <p:nvPr/>
              </p:nvSpPr>
              <p:spPr>
                <a:xfrm>
                  <a:off x="3298799" y="979156"/>
                  <a:ext cx="157902" cy="9639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12" name="Cylinder 11">
                  <a:extLst>
                    <a:ext uri="{FF2B5EF4-FFF2-40B4-BE49-F238E27FC236}">
                      <a16:creationId xmlns:a16="http://schemas.microsoft.com/office/drawing/2014/main" id="{9B898295-053D-146B-E963-4B46EF09C9DB}"/>
                    </a:ext>
                  </a:extLst>
                </p:cNvPr>
                <p:cNvSpPr/>
                <p:nvPr/>
              </p:nvSpPr>
              <p:spPr>
                <a:xfrm rot="7228714">
                  <a:off x="2680174" y="1501144"/>
                  <a:ext cx="1041400" cy="1540933"/>
                </a:xfrm>
                <a:prstGeom prst="can">
                  <a:avLst>
                    <a:gd name="adj" fmla="val 25203"/>
                  </a:avLst>
                </a:prstGeom>
                <a:solidFill>
                  <a:schemeClr val="tx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D921D4E8-9101-D4B8-EC9D-97A4C6825A33}"/>
                    </a:ext>
                  </a:extLst>
                </p:cNvPr>
                <p:cNvSpPr/>
                <p:nvPr/>
              </p:nvSpPr>
              <p:spPr>
                <a:xfrm rot="1828714">
                  <a:off x="3658507" y="2117527"/>
                  <a:ext cx="208093" cy="971550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AB496A50-730C-9D64-C31A-F6EEE767F80E}"/>
                    </a:ext>
                  </a:extLst>
                </p:cNvPr>
                <p:cNvSpPr/>
                <p:nvPr/>
              </p:nvSpPr>
              <p:spPr>
                <a:xfrm>
                  <a:off x="3047010" y="1118421"/>
                  <a:ext cx="157902" cy="96393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44F6C025-AF0B-D878-2A98-8262170068CC}"/>
                    </a:ext>
                  </a:extLst>
                </p:cNvPr>
                <p:cNvSpPr/>
                <p:nvPr/>
              </p:nvSpPr>
              <p:spPr>
                <a:xfrm rot="18124347">
                  <a:off x="3511624" y="1688946"/>
                  <a:ext cx="47073" cy="595803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5804C00-D33E-E985-17BD-8BA9EA2D3EAF}"/>
                    </a:ext>
                  </a:extLst>
                </p:cNvPr>
                <p:cNvSpPr/>
                <p:nvPr/>
              </p:nvSpPr>
              <p:spPr>
                <a:xfrm rot="1828714">
                  <a:off x="3677436" y="2139412"/>
                  <a:ext cx="156629" cy="912911"/>
                </a:xfrm>
                <a:prstGeom prst="ellipse">
                  <a:avLst/>
                </a:prstGeom>
                <a:solidFill>
                  <a:srgbClr val="D8BDA6"/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 dirty="0"/>
                </a:p>
              </p:txBody>
            </p:sp>
          </p:grpSp>
        </p:grpSp>
        <p:pic>
          <p:nvPicPr>
            <p:cNvPr id="6" name="Picture 5" descr="A picture containing dark, dessert, porcelain&#10;&#10;Description automatically generated">
              <a:extLst>
                <a:ext uri="{FF2B5EF4-FFF2-40B4-BE49-F238E27FC236}">
                  <a16:creationId xmlns:a16="http://schemas.microsoft.com/office/drawing/2014/main" id="{CB11B547-B6DE-FBCD-4B17-2064E495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5709" y="1934454"/>
              <a:ext cx="2387476" cy="238747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598520E-A1D2-F701-F45D-B178A56C6177}"/>
                </a:ext>
              </a:extLst>
            </p:cNvPr>
            <p:cNvSpPr txBox="1"/>
            <p:nvPr/>
          </p:nvSpPr>
          <p:spPr>
            <a:xfrm>
              <a:off x="1668637" y="5528973"/>
              <a:ext cx="2589472" cy="667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Real object</a:t>
              </a:r>
              <a:endParaRPr lang="LID4096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5217898-4533-40EB-A092-9FEC632E674E}"/>
              </a:ext>
            </a:extLst>
          </p:cNvPr>
          <p:cNvGrpSpPr/>
          <p:nvPr/>
        </p:nvGrpSpPr>
        <p:grpSpPr>
          <a:xfrm>
            <a:off x="8049178" y="2458096"/>
            <a:ext cx="2379176" cy="2414750"/>
            <a:chOff x="8049178" y="2458096"/>
            <a:chExt cx="2379176" cy="241475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FA1E6A-34EE-0A11-92D4-401ED62082F6}"/>
                </a:ext>
              </a:extLst>
            </p:cNvPr>
            <p:cNvSpPr txBox="1"/>
            <p:nvPr/>
          </p:nvSpPr>
          <p:spPr>
            <a:xfrm>
              <a:off x="8049178" y="4472736"/>
              <a:ext cx="23791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Displayed version</a:t>
              </a:r>
              <a:endParaRPr lang="LID4096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BF7AF2B-E261-146F-F07A-8A21C1D6A56F}"/>
                </a:ext>
              </a:extLst>
            </p:cNvPr>
            <p:cNvGrpSpPr/>
            <p:nvPr/>
          </p:nvGrpSpPr>
          <p:grpSpPr>
            <a:xfrm>
              <a:off x="8116696" y="2458096"/>
              <a:ext cx="2229569" cy="1865096"/>
              <a:chOff x="8444854" y="2155991"/>
              <a:chExt cx="2229569" cy="186509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1077071-7361-4387-F626-0C78765C5E1E}"/>
                  </a:ext>
                </a:extLst>
              </p:cNvPr>
              <p:cNvGrpSpPr/>
              <p:nvPr/>
            </p:nvGrpSpPr>
            <p:grpSpPr>
              <a:xfrm>
                <a:off x="8444854" y="2155991"/>
                <a:ext cx="2229569" cy="1865096"/>
                <a:chOff x="8043839" y="1946578"/>
                <a:chExt cx="3280561" cy="2744277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FF09A58-079A-AB69-3BE4-2C05BB819FD6}"/>
                    </a:ext>
                  </a:extLst>
                </p:cNvPr>
                <p:cNvSpPr/>
                <p:nvPr/>
              </p:nvSpPr>
              <p:spPr>
                <a:xfrm>
                  <a:off x="8043839" y="1946578"/>
                  <a:ext cx="3280561" cy="2074793"/>
                </a:xfrm>
                <a:prstGeom prst="rect">
                  <a:avLst/>
                </a:prstGeom>
                <a:solidFill>
                  <a:srgbClr val="D5BAA4"/>
                </a:solidFill>
                <a:ln w="1016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/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0EE5EC17-A65C-72ED-9CBE-053101829759}"/>
                    </a:ext>
                  </a:extLst>
                </p:cNvPr>
                <p:cNvCxnSpPr>
                  <a:stCxn id="27" idx="2"/>
                </p:cNvCxnSpPr>
                <p:nvPr/>
              </p:nvCxnSpPr>
              <p:spPr>
                <a:xfrm>
                  <a:off x="9684120" y="4021371"/>
                  <a:ext cx="10719" cy="393471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253C722E-B167-809C-9571-F47C07ECE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342626" y="4427164"/>
                  <a:ext cx="352213" cy="263691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B94A0D4A-9955-2AF8-F462-77B33A18F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694839" y="4427164"/>
                  <a:ext cx="323427" cy="263691"/>
                </a:xfrm>
                <a:prstGeom prst="line">
                  <a:avLst/>
                </a:prstGeom>
                <a:ln w="1016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4" name="Picture 23" descr="A picture containing dark, dessert, porcelain&#10;&#10;Description automatically generated">
                <a:extLst>
                  <a:ext uri="{FF2B5EF4-FFF2-40B4-BE49-F238E27FC236}">
                    <a16:creationId xmlns:a16="http://schemas.microsoft.com/office/drawing/2014/main" id="{AB620F80-8A7E-33AC-D0B3-63DB1CD86F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4651" y="2200297"/>
                <a:ext cx="1309974" cy="1309975"/>
              </a:xfrm>
              <a:prstGeom prst="rect">
                <a:avLst/>
              </a:prstGeom>
            </p:spPr>
          </p:pic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0A7C7437-A3FF-4EBC-8379-775AF8515BAD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076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Digitizing physical artifacts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D25968-A856-609E-78AD-45C4C4AA3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761" y="1762645"/>
            <a:ext cx="5364926" cy="388117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0DFFD9-3DC8-75AA-6883-C0EAAA1AC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02" y="3588026"/>
            <a:ext cx="2887748" cy="1786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4B999C-0801-2C3D-8CB8-767123EF3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267" y="3588026"/>
            <a:ext cx="2513733" cy="2055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3E43F7-7FB9-5C1D-8DCB-07C5110681BC}"/>
              </a:ext>
            </a:extLst>
          </p:cNvPr>
          <p:cNvSpPr txBox="1"/>
          <p:nvPr/>
        </p:nvSpPr>
        <p:spPr>
          <a:xfrm>
            <a:off x="509453" y="1762645"/>
            <a:ext cx="6188576" cy="1227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Measure BRDF of another oil-based varnish</a:t>
            </a:r>
          </a:p>
          <a:p>
            <a:pPr marL="342900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Fit to Cook-Torrance model with GGX distribution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496F1A-3652-4E6E-B189-68C7AA765CCA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5733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Digitizing physical artifacts</a:t>
            </a:r>
            <a:endParaRPr b="0"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FF3D03-2DE8-F2C8-A968-A44768A11D5B}"/>
              </a:ext>
            </a:extLst>
          </p:cNvPr>
          <p:cNvSpPr txBox="1"/>
          <p:nvPr/>
        </p:nvSpPr>
        <p:spPr>
          <a:xfrm>
            <a:off x="6672470" y="4263663"/>
            <a:ext cx="2193235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Render to display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1A7C76-0016-2B5F-8A40-3F6093811603}"/>
              </a:ext>
            </a:extLst>
          </p:cNvPr>
          <p:cNvSpPr txBox="1"/>
          <p:nvPr/>
        </p:nvSpPr>
        <p:spPr>
          <a:xfrm>
            <a:off x="591249" y="4138045"/>
            <a:ext cx="2660598" cy="612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Real varnished object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helmet&#10;&#10;Description automatically generated">
            <a:extLst>
              <a:ext uri="{FF2B5EF4-FFF2-40B4-BE49-F238E27FC236}">
                <a16:creationId xmlns:a16="http://schemas.microsoft.com/office/drawing/2014/main" id="{6AACA42A-300E-9234-7F96-DE4B55D1D8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88" y="2125782"/>
            <a:ext cx="1906524" cy="19065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7163184-A51D-1ECB-4603-F7BCCF78D3C6}"/>
              </a:ext>
            </a:extLst>
          </p:cNvPr>
          <p:cNvGrpSpPr/>
          <p:nvPr/>
        </p:nvGrpSpPr>
        <p:grpSpPr>
          <a:xfrm>
            <a:off x="6236555" y="1669185"/>
            <a:ext cx="2939731" cy="2939731"/>
            <a:chOff x="6688901" y="1331223"/>
            <a:chExt cx="2939731" cy="2939731"/>
          </a:xfrm>
        </p:grpSpPr>
        <p:pic>
          <p:nvPicPr>
            <p:cNvPr id="6" name="Graphic 5" descr="Monitor with solid fill">
              <a:extLst>
                <a:ext uri="{FF2B5EF4-FFF2-40B4-BE49-F238E27FC236}">
                  <a16:creationId xmlns:a16="http://schemas.microsoft.com/office/drawing/2014/main" id="{7D62EBB8-0025-E7F2-2AE6-6A438655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88901" y="1331223"/>
              <a:ext cx="2939731" cy="2939731"/>
            </a:xfrm>
            <a:prstGeom prst="rect">
              <a:avLst/>
            </a:prstGeom>
          </p:spPr>
        </p:pic>
        <p:pic>
          <p:nvPicPr>
            <p:cNvPr id="7" name="Picture 6" descr="A picture containing headdress, helmet&#10;&#10;Description automatically generated">
              <a:extLst>
                <a:ext uri="{FF2B5EF4-FFF2-40B4-BE49-F238E27FC236}">
                  <a16:creationId xmlns:a16="http://schemas.microsoft.com/office/drawing/2014/main" id="{B98C4A40-E92D-7DEA-0FF4-25E692776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1945659"/>
              <a:ext cx="1346180" cy="1346180"/>
            </a:xfrm>
            <a:prstGeom prst="rect">
              <a:avLst/>
            </a:prstGeom>
          </p:spPr>
        </p:pic>
      </p:grpSp>
      <p:sp>
        <p:nvSpPr>
          <p:cNvPr id="8" name="Arrow: Right 7">
            <a:extLst>
              <a:ext uri="{FF2B5EF4-FFF2-40B4-BE49-F238E27FC236}">
                <a16:creationId xmlns:a16="http://schemas.microsoft.com/office/drawing/2014/main" id="{5B54C634-1617-AC3A-898F-74C4E7CFDB08}"/>
              </a:ext>
            </a:extLst>
          </p:cNvPr>
          <p:cNvSpPr/>
          <p:nvPr/>
        </p:nvSpPr>
        <p:spPr>
          <a:xfrm>
            <a:off x="2793824" y="2967944"/>
            <a:ext cx="583572" cy="342217"/>
          </a:xfrm>
          <a:prstGeom prst="rightArrow">
            <a:avLst>
              <a:gd name="adj1" fmla="val 50000"/>
              <a:gd name="adj2" fmla="val 6717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quals 8">
            <a:extLst>
              <a:ext uri="{FF2B5EF4-FFF2-40B4-BE49-F238E27FC236}">
                <a16:creationId xmlns:a16="http://schemas.microsoft.com/office/drawing/2014/main" id="{D2E34C1D-6C87-6DEF-7EF7-F54BE4C0F171}"/>
              </a:ext>
            </a:extLst>
          </p:cNvPr>
          <p:cNvSpPr/>
          <p:nvPr/>
        </p:nvSpPr>
        <p:spPr>
          <a:xfrm>
            <a:off x="9309891" y="2806254"/>
            <a:ext cx="845788" cy="572741"/>
          </a:xfrm>
          <a:prstGeom prst="mathEqual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79021C-9839-4B15-9150-D188BBBA1E4C}"/>
              </a:ext>
            </a:extLst>
          </p:cNvPr>
          <p:cNvSpPr txBox="1"/>
          <p:nvPr/>
        </p:nvSpPr>
        <p:spPr>
          <a:xfrm>
            <a:off x="10309512" y="2549832"/>
            <a:ext cx="1243081" cy="820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REAL</a:t>
            </a:r>
            <a:endParaRPr lang="LID4096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CD618A-2472-8A24-9EF2-7A558939E284}"/>
              </a:ext>
            </a:extLst>
          </p:cNvPr>
          <p:cNvSpPr txBox="1"/>
          <p:nvPr/>
        </p:nvSpPr>
        <p:spPr>
          <a:xfrm>
            <a:off x="9363829" y="2304849"/>
            <a:ext cx="791850" cy="560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gloss</a:t>
            </a:r>
            <a:endParaRPr lang="LID409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E216B9-C5EE-FFCE-9D48-1D3034590C5D}"/>
              </a:ext>
            </a:extLst>
          </p:cNvPr>
          <p:cNvSpPr txBox="1"/>
          <p:nvPr/>
        </p:nvSpPr>
        <p:spPr>
          <a:xfrm>
            <a:off x="3377101" y="2304849"/>
            <a:ext cx="2531355" cy="184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Scan geometry</a:t>
            </a:r>
          </a:p>
          <a:p>
            <a:pPr algn="l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Fit BRDF</a:t>
            </a:r>
          </a:p>
          <a:p>
            <a:pPr algn="l">
              <a:lnSpc>
                <a:spcPct val="20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Capture illumination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44DBDFE-77C1-5D6A-6B7E-1FFE5ED3B698}"/>
              </a:ext>
            </a:extLst>
          </p:cNvPr>
          <p:cNvSpPr/>
          <p:nvPr/>
        </p:nvSpPr>
        <p:spPr>
          <a:xfrm>
            <a:off x="5701883" y="2974775"/>
            <a:ext cx="583572" cy="342217"/>
          </a:xfrm>
          <a:prstGeom prst="rightArrow">
            <a:avLst>
              <a:gd name="adj1" fmla="val 50000"/>
              <a:gd name="adj2" fmla="val 67172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619A80-F0BD-41DB-A152-328D298EE95F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3363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Digitizing physical artifacts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8BF396-041F-3048-AEA2-4931CE04D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" y="1592098"/>
            <a:ext cx="7292800" cy="2691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2A129B-88FF-68A1-F109-3DFD0FF330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05" b="5789"/>
          <a:stretch/>
        </p:blipFill>
        <p:spPr>
          <a:xfrm>
            <a:off x="8287963" y="1456390"/>
            <a:ext cx="3450936" cy="2337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6B9142-3330-D440-7C44-9DD6B6DFA5E9}"/>
              </a:ext>
            </a:extLst>
          </p:cNvPr>
          <p:cNvSpPr txBox="1"/>
          <p:nvPr/>
        </p:nvSpPr>
        <p:spPr>
          <a:xfrm>
            <a:off x="650240" y="4905756"/>
            <a:ext cx="8550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is logically not possible to confirm anything without seeing real object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4A783-6CF7-83D1-31F2-8488B5C0F4BA}"/>
              </a:ext>
            </a:extLst>
          </p:cNvPr>
          <p:cNvSpPr txBox="1"/>
          <p:nvPr/>
        </p:nvSpPr>
        <p:spPr>
          <a:xfrm>
            <a:off x="650239" y="5493311"/>
            <a:ext cx="5783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Come to interactive discussion session for details</a:t>
            </a:r>
            <a:endParaRPr lang="LID4096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23BF94-C5A1-4746-A9D3-42484A38941D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3117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ection Hea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Conclusion</a:t>
            </a:r>
            <a:endParaRPr dirty="0"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0613"/>
            <a:ext cx="188899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3711C-FB81-4E75-81A9-5E4C20AE55F8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266666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Limitations &amp; Future work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522FD-644D-A87E-ADFF-3A4D7C77FAD9}"/>
              </a:ext>
            </a:extLst>
          </p:cNvPr>
          <p:cNvSpPr txBox="1"/>
          <p:nvPr/>
        </p:nvSpPr>
        <p:spPr>
          <a:xfrm>
            <a:off x="596901" y="2484357"/>
            <a:ext cx="1056986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Currently, experiment only on LCD monitor (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LDR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1000:1) in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scenario on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08F12-5841-8C79-D5D7-D8C25F6F3EDE}"/>
              </a:ext>
            </a:extLst>
          </p:cNvPr>
          <p:cNvSpPr txBox="1"/>
          <p:nvPr/>
        </p:nvSpPr>
        <p:spPr>
          <a:xfrm>
            <a:off x="596900" y="4116899"/>
            <a:ext cx="526819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HDR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MiniLED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OLED)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Reflective monitor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Stereoscopic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05A1D-33C8-4BDA-45DB-89554338CC83}"/>
              </a:ext>
            </a:extLst>
          </p:cNvPr>
          <p:cNvSpPr txBox="1"/>
          <p:nvPr/>
        </p:nvSpPr>
        <p:spPr>
          <a:xfrm>
            <a:off x="596901" y="1805879"/>
            <a:ext cx="156549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Limitations</a:t>
            </a:r>
            <a:endParaRPr kumimoji="0" lang="LID4096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EF059-7D87-949A-FD42-6E16E5A42973}"/>
              </a:ext>
            </a:extLst>
          </p:cNvPr>
          <p:cNvSpPr txBox="1"/>
          <p:nvPr/>
        </p:nvSpPr>
        <p:spPr>
          <a:xfrm>
            <a:off x="596900" y="3533061"/>
            <a:ext cx="17177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Future work</a:t>
            </a:r>
            <a:endParaRPr kumimoji="0" lang="LID4096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535CFC-FBF0-40E8-AC0C-C617F3B7256A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91625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Conclusion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35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72D6D0-DD6F-D4E3-84B2-80DB00E3E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4999" y="1345334"/>
            <a:ext cx="8167002" cy="4806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39BD22-F365-C4DB-EBA0-85ADC03F9D25}"/>
              </a:ext>
            </a:extLst>
          </p:cNvPr>
          <p:cNvSpPr txBox="1"/>
          <p:nvPr/>
        </p:nvSpPr>
        <p:spPr>
          <a:xfrm>
            <a:off x="228600" y="5429250"/>
            <a:ext cx="379639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sng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glossmanager.mpi-inf.mpg.de</a:t>
            </a:r>
            <a:endParaRPr kumimoji="0" lang="LID4096" sz="2000" b="1" i="0" u="sng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874919-EC8F-5C29-3ACB-A00ABE4D1FB6}"/>
              </a:ext>
            </a:extLst>
          </p:cNvPr>
          <p:cNvSpPr txBox="1"/>
          <p:nvPr/>
        </p:nvSpPr>
        <p:spPr>
          <a:xfrm>
            <a:off x="475628" y="3295650"/>
            <a:ext cx="3086722" cy="1881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E</a:t>
            </a:r>
            <a:r>
              <a:rPr lang="en-US" sz="2000" b="0" i="0" u="none" strike="noStrike" baseline="0" dirty="0">
                <a:solidFill>
                  <a:schemeClr val="tx1"/>
                </a:solidFill>
                <a:latin typeface="+mn-lt"/>
              </a:rPr>
              <a:t>xperiment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Analysis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Correction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Applications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BDB300-5411-2693-6354-C05D52EBBC94}"/>
              </a:ext>
            </a:extLst>
          </p:cNvPr>
          <p:cNvSpPr txBox="1"/>
          <p:nvPr/>
        </p:nvSpPr>
        <p:spPr>
          <a:xfrm>
            <a:off x="384278" y="1902670"/>
            <a:ext cx="3269423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First step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to gloss consistency</a:t>
            </a:r>
            <a:endParaRPr kumimoji="0" lang="LID4096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596D68-B69C-41C8-AB62-05045DDCD237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695271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ection Hea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Thank you!</a:t>
            </a:r>
            <a:endParaRPr dirty="0"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0613"/>
            <a:ext cx="188899" cy="26425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110F77-6606-4ECD-814E-A48C74EE5734}"/>
              </a:ext>
            </a:extLst>
          </p:cNvPr>
          <p:cNvGrpSpPr/>
          <p:nvPr/>
        </p:nvGrpSpPr>
        <p:grpSpPr>
          <a:xfrm>
            <a:off x="1340780" y="4952907"/>
            <a:ext cx="9785741" cy="1334239"/>
            <a:chOff x="5916979" y="3773925"/>
            <a:chExt cx="4793428" cy="653561"/>
          </a:xfrm>
        </p:grpSpPr>
        <p:pic>
          <p:nvPicPr>
            <p:cNvPr id="6" name="Picture 5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39C6E6F0-6B01-4684-B03B-586CA70FB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6348" y="3813230"/>
              <a:ext cx="1634059" cy="600824"/>
            </a:xfrm>
            <a:prstGeom prst="rect">
              <a:avLst/>
            </a:prstGeom>
          </p:spPr>
        </p:pic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CCB0DDA-6438-4729-B664-A3BDFB3AD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473" y="3773925"/>
              <a:ext cx="969264" cy="653561"/>
            </a:xfrm>
            <a:prstGeom prst="rect">
              <a:avLst/>
            </a:prstGeom>
          </p:spPr>
        </p:pic>
        <p:pic>
          <p:nvPicPr>
            <p:cNvPr id="8" name="Picture 7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BF82C4F7-C632-43C3-9E1E-146D36CB4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373" y="3901775"/>
              <a:ext cx="789711" cy="436808"/>
            </a:xfrm>
            <a:prstGeom prst="rect">
              <a:avLst/>
            </a:prstGeom>
          </p:spPr>
        </p:pic>
        <p:pic>
          <p:nvPicPr>
            <p:cNvPr id="9" name="Picture 8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7D7640B8-6B4E-4940-884C-B9647F14C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979" y="3870332"/>
              <a:ext cx="1349715" cy="45624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2432D5-14E2-4676-9BEC-FB1294879E42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Authors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42F24E8-4380-CCB3-D990-0B6FC3A2DBCD}"/>
              </a:ext>
            </a:extLst>
          </p:cNvPr>
          <p:cNvGrpSpPr/>
          <p:nvPr/>
        </p:nvGrpSpPr>
        <p:grpSpPr>
          <a:xfrm>
            <a:off x="6698029" y="6177273"/>
            <a:ext cx="4793428" cy="653561"/>
            <a:chOff x="5916979" y="3773925"/>
            <a:chExt cx="4793428" cy="653561"/>
          </a:xfrm>
        </p:grpSpPr>
        <p:pic>
          <p:nvPicPr>
            <p:cNvPr id="15" name="Picture 1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8BEC9B31-7186-37E9-54A0-54D5068A2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6348" y="3813230"/>
              <a:ext cx="1634059" cy="600824"/>
            </a:xfrm>
            <a:prstGeom prst="rect">
              <a:avLst/>
            </a:prstGeom>
          </p:spPr>
        </p:pic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360FE36-21BC-840E-463D-A6152B1FF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473" y="3773925"/>
              <a:ext cx="969264" cy="653561"/>
            </a:xfrm>
            <a:prstGeom prst="rect">
              <a:avLst/>
            </a:prstGeom>
          </p:spPr>
        </p:pic>
        <p:pic>
          <p:nvPicPr>
            <p:cNvPr id="17" name="Picture 1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FA035844-F55E-4B55-9D3B-A297B24F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373" y="3901775"/>
              <a:ext cx="789711" cy="436808"/>
            </a:xfrm>
            <a:prstGeom prst="rect">
              <a:avLst/>
            </a:prstGeom>
          </p:spPr>
        </p:pic>
        <p:pic>
          <p:nvPicPr>
            <p:cNvPr id="18" name="Picture 17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D33CC30D-130E-CE33-EB77-651F9FD45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979" y="3870332"/>
              <a:ext cx="1349715" cy="456242"/>
            </a:xfrm>
            <a:prstGeom prst="rect">
              <a:avLst/>
            </a:prstGeom>
          </p:spPr>
        </p:pic>
      </p:grpSp>
      <p:sp>
        <p:nvSpPr>
          <p:cNvPr id="4" name="SPEAKER NAME">
            <a:extLst>
              <a:ext uri="{FF2B5EF4-FFF2-40B4-BE49-F238E27FC236}">
                <a16:creationId xmlns:a16="http://schemas.microsoft.com/office/drawing/2014/main" id="{42C8AABD-297D-81A3-BF58-13468CB2CB29}"/>
              </a:ext>
            </a:extLst>
          </p:cNvPr>
          <p:cNvSpPr txBox="1">
            <a:spLocks/>
          </p:cNvSpPr>
          <p:nvPr/>
        </p:nvSpPr>
        <p:spPr>
          <a:xfrm>
            <a:off x="559749" y="3944989"/>
            <a:ext cx="1378397" cy="506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en-US" sz="1400"/>
              <a:t>Bin Chen</a:t>
            </a:r>
            <a:endParaRPr lang="en-US" sz="1400" dirty="0"/>
          </a:p>
        </p:txBody>
      </p:sp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017AF123-0A05-D568-8CDE-19D5373363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25" y="2089841"/>
            <a:ext cx="1453696" cy="1766982"/>
          </a:xfrm>
          <a:prstGeom prst="rect">
            <a:avLst/>
          </a:prstGeom>
        </p:spPr>
      </p:pic>
      <p:pic>
        <p:nvPicPr>
          <p:cNvPr id="6" name="Picture 5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EBE65F60-F239-8129-9BC2-DDE07F7545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979" y="2090887"/>
            <a:ext cx="1271027" cy="1764890"/>
          </a:xfrm>
          <a:prstGeom prst="rect">
            <a:avLst/>
          </a:prstGeom>
        </p:spPr>
      </p:pic>
      <p:pic>
        <p:nvPicPr>
          <p:cNvPr id="7" name="Picture 6" descr="A picture containing person, child, young, posing&#10;&#10;Description automatically generated">
            <a:extLst>
              <a:ext uri="{FF2B5EF4-FFF2-40B4-BE49-F238E27FC236}">
                <a16:creationId xmlns:a16="http://schemas.microsoft.com/office/drawing/2014/main" id="{1FD0C51D-AE05-5221-8EF8-BD4C3D5928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36" y="2094449"/>
            <a:ext cx="1305141" cy="1757766"/>
          </a:xfrm>
          <a:prstGeom prst="rect">
            <a:avLst/>
          </a:prstGeom>
        </p:spPr>
      </p:pic>
      <p:pic>
        <p:nvPicPr>
          <p:cNvPr id="8" name="Picture 7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3F3C323-1B1B-D58F-4F76-6E3A4EA8F1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r="21744"/>
          <a:stretch/>
        </p:blipFill>
        <p:spPr>
          <a:xfrm>
            <a:off x="5287045" y="2087571"/>
            <a:ext cx="1477960" cy="1771523"/>
          </a:xfrm>
          <a:prstGeom prst="rect">
            <a:avLst/>
          </a:prstGeom>
        </p:spPr>
      </p:pic>
      <p:pic>
        <p:nvPicPr>
          <p:cNvPr id="9" name="Picture 8" descr="A child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2248941-75DF-2030-763E-12FA879EB8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r="9961" b="3613"/>
          <a:stretch/>
        </p:blipFill>
        <p:spPr>
          <a:xfrm>
            <a:off x="7002542" y="2093158"/>
            <a:ext cx="1411339" cy="1760349"/>
          </a:xfrm>
          <a:prstGeom prst="rect">
            <a:avLst/>
          </a:prstGeom>
        </p:spPr>
      </p:pic>
      <p:pic>
        <p:nvPicPr>
          <p:cNvPr id="10" name="Picture 9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AB75FCD-6449-5B0B-3C09-F663C2B244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10048" b="15962"/>
          <a:stretch/>
        </p:blipFill>
        <p:spPr>
          <a:xfrm>
            <a:off x="8628778" y="2093158"/>
            <a:ext cx="1452035" cy="1760349"/>
          </a:xfrm>
          <a:prstGeom prst="rect">
            <a:avLst/>
          </a:prstGeom>
        </p:spPr>
      </p:pic>
      <p:pic>
        <p:nvPicPr>
          <p:cNvPr id="11" name="Picture 10" descr="A person taking a selfie&#10;&#10;Description automatically generated">
            <a:extLst>
              <a:ext uri="{FF2B5EF4-FFF2-40B4-BE49-F238E27FC236}">
                <a16:creationId xmlns:a16="http://schemas.microsoft.com/office/drawing/2014/main" id="{4D2473EC-6CE2-2E6E-FB23-E0992E11A1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r="12719"/>
          <a:stretch/>
        </p:blipFill>
        <p:spPr>
          <a:xfrm>
            <a:off x="10277654" y="2093158"/>
            <a:ext cx="1430434" cy="17603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E6E6F4-3A68-4E90-3871-8A88A7014537}"/>
              </a:ext>
            </a:extLst>
          </p:cNvPr>
          <p:cNvGrpSpPr/>
          <p:nvPr/>
        </p:nvGrpSpPr>
        <p:grpSpPr>
          <a:xfrm>
            <a:off x="1490838" y="4543915"/>
            <a:ext cx="9400824" cy="1281757"/>
            <a:chOff x="5916979" y="3773925"/>
            <a:chExt cx="4793428" cy="653561"/>
          </a:xfrm>
        </p:grpSpPr>
        <p:pic>
          <p:nvPicPr>
            <p:cNvPr id="13" name="Picture 1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B1ECD7B-DCE8-B330-2E9E-CE4C75139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6348" y="3813230"/>
              <a:ext cx="1634059" cy="600824"/>
            </a:xfrm>
            <a:prstGeom prst="rect">
              <a:avLst/>
            </a:prstGeom>
          </p:spPr>
        </p:pic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13C4629-A2A7-1C7C-7EDC-E307DDB04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473" y="3773925"/>
              <a:ext cx="969264" cy="653561"/>
            </a:xfrm>
            <a:prstGeom prst="rect">
              <a:avLst/>
            </a:prstGeom>
          </p:spPr>
        </p:pic>
        <p:pic>
          <p:nvPicPr>
            <p:cNvPr id="20" name="Picture 1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FEECEA17-8A62-875A-AB81-D59709A4E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373" y="3901775"/>
              <a:ext cx="789711" cy="436808"/>
            </a:xfrm>
            <a:prstGeom prst="rect">
              <a:avLst/>
            </a:prstGeom>
          </p:spPr>
        </p:pic>
        <p:pic>
          <p:nvPicPr>
            <p:cNvPr id="21" name="Picture 20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8C3940DD-86BA-5634-FEEB-7F5802D8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979" y="3870332"/>
              <a:ext cx="1349715" cy="456242"/>
            </a:xfrm>
            <a:prstGeom prst="rect">
              <a:avLst/>
            </a:prstGeom>
          </p:spPr>
        </p:pic>
      </p:grpSp>
      <p:sp>
        <p:nvSpPr>
          <p:cNvPr id="22" name="SPEAKER NAME">
            <a:extLst>
              <a:ext uri="{FF2B5EF4-FFF2-40B4-BE49-F238E27FC236}">
                <a16:creationId xmlns:a16="http://schemas.microsoft.com/office/drawing/2014/main" id="{CA4DB2C6-7AA9-BC76-4107-3A8C23751B36}"/>
              </a:ext>
            </a:extLst>
          </p:cNvPr>
          <p:cNvSpPr txBox="1">
            <a:spLocks/>
          </p:cNvSpPr>
          <p:nvPr/>
        </p:nvSpPr>
        <p:spPr>
          <a:xfrm>
            <a:off x="2111187" y="3944989"/>
            <a:ext cx="1414503" cy="506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en-US" sz="1400" dirty="0"/>
              <a:t>Michal </a:t>
            </a:r>
            <a:r>
              <a:rPr lang="en-US" sz="1400" dirty="0" err="1"/>
              <a:t>Piovarči</a:t>
            </a:r>
            <a:endParaRPr lang="en-US" sz="1400" dirty="0"/>
          </a:p>
        </p:txBody>
      </p:sp>
      <p:sp>
        <p:nvSpPr>
          <p:cNvPr id="23" name="SPEAKER NAME">
            <a:extLst>
              <a:ext uri="{FF2B5EF4-FFF2-40B4-BE49-F238E27FC236}">
                <a16:creationId xmlns:a16="http://schemas.microsoft.com/office/drawing/2014/main" id="{061983BA-B0E2-0B16-013F-F35310EA43C9}"/>
              </a:ext>
            </a:extLst>
          </p:cNvPr>
          <p:cNvSpPr txBox="1">
            <a:spLocks/>
          </p:cNvSpPr>
          <p:nvPr/>
        </p:nvSpPr>
        <p:spPr>
          <a:xfrm>
            <a:off x="3662380" y="3944989"/>
            <a:ext cx="1378397" cy="506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en-US" sz="1400" dirty="0"/>
              <a:t>Chao Wang</a:t>
            </a:r>
          </a:p>
        </p:txBody>
      </p:sp>
      <p:sp>
        <p:nvSpPr>
          <p:cNvPr id="24" name="SPEAKER NAME">
            <a:extLst>
              <a:ext uri="{FF2B5EF4-FFF2-40B4-BE49-F238E27FC236}">
                <a16:creationId xmlns:a16="http://schemas.microsoft.com/office/drawing/2014/main" id="{71A4AC91-E089-6856-316E-3F911CAA94CE}"/>
              </a:ext>
            </a:extLst>
          </p:cNvPr>
          <p:cNvSpPr txBox="1">
            <a:spLocks/>
          </p:cNvSpPr>
          <p:nvPr/>
        </p:nvSpPr>
        <p:spPr>
          <a:xfrm>
            <a:off x="5177467" y="3944989"/>
            <a:ext cx="1714835" cy="506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en-US" sz="1400" dirty="0"/>
              <a:t>Hans-Peter Seidel</a:t>
            </a:r>
          </a:p>
        </p:txBody>
      </p:sp>
      <p:sp>
        <p:nvSpPr>
          <p:cNvPr id="25" name="SPEAKER NAME">
            <a:extLst>
              <a:ext uri="{FF2B5EF4-FFF2-40B4-BE49-F238E27FC236}">
                <a16:creationId xmlns:a16="http://schemas.microsoft.com/office/drawing/2014/main" id="{482B19A3-E182-B55B-85FD-E5C5C9C47AE1}"/>
              </a:ext>
            </a:extLst>
          </p:cNvPr>
          <p:cNvSpPr txBox="1">
            <a:spLocks/>
          </p:cNvSpPr>
          <p:nvPr/>
        </p:nvSpPr>
        <p:spPr>
          <a:xfrm>
            <a:off x="8470448" y="3944989"/>
            <a:ext cx="1807206" cy="506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en-US" sz="1400" dirty="0"/>
              <a:t>Karol </a:t>
            </a:r>
            <a:r>
              <a:rPr lang="en-US" sz="1400" dirty="0" err="1"/>
              <a:t>Myszkowski</a:t>
            </a:r>
            <a:endParaRPr lang="en-US" sz="1400" dirty="0"/>
          </a:p>
        </p:txBody>
      </p:sp>
      <p:sp>
        <p:nvSpPr>
          <p:cNvPr id="26" name="SPEAKER NAME">
            <a:extLst>
              <a:ext uri="{FF2B5EF4-FFF2-40B4-BE49-F238E27FC236}">
                <a16:creationId xmlns:a16="http://schemas.microsoft.com/office/drawing/2014/main" id="{52F2ACCE-A80A-3E67-8F59-C800E0DB5103}"/>
              </a:ext>
            </a:extLst>
          </p:cNvPr>
          <p:cNvSpPr txBox="1">
            <a:spLocks/>
          </p:cNvSpPr>
          <p:nvPr/>
        </p:nvSpPr>
        <p:spPr>
          <a:xfrm>
            <a:off x="10312782" y="3944989"/>
            <a:ext cx="1378397" cy="506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en-US" sz="1400" dirty="0"/>
              <a:t>Ana Serrano</a:t>
            </a:r>
          </a:p>
        </p:txBody>
      </p:sp>
      <p:sp>
        <p:nvSpPr>
          <p:cNvPr id="27" name="SPEAKER NAME">
            <a:extLst>
              <a:ext uri="{FF2B5EF4-FFF2-40B4-BE49-F238E27FC236}">
                <a16:creationId xmlns:a16="http://schemas.microsoft.com/office/drawing/2014/main" id="{01AD924F-A5BF-6966-4E20-7D56586BCE18}"/>
              </a:ext>
            </a:extLst>
          </p:cNvPr>
          <p:cNvSpPr txBox="1">
            <a:spLocks/>
          </p:cNvSpPr>
          <p:nvPr/>
        </p:nvSpPr>
        <p:spPr>
          <a:xfrm>
            <a:off x="7092050" y="3944989"/>
            <a:ext cx="1378397" cy="506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en-US" sz="1400" dirty="0"/>
              <a:t>Piotr </a:t>
            </a:r>
            <a:r>
              <a:rPr lang="en-US" sz="1400" dirty="0" err="1"/>
              <a:t>Didyk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442035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C07967F-4143-7540-414D-16F9578C7584}"/>
              </a:ext>
            </a:extLst>
          </p:cNvPr>
          <p:cNvSpPr/>
          <p:nvPr/>
        </p:nvSpPr>
        <p:spPr>
          <a:xfrm>
            <a:off x="3633788" y="1343692"/>
            <a:ext cx="8557463" cy="48135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80244F-8931-4E45-B82F-F2A6CFE12739}"/>
              </a:ext>
            </a:extLst>
          </p:cNvPr>
          <p:cNvGrpSpPr/>
          <p:nvPr/>
        </p:nvGrpSpPr>
        <p:grpSpPr>
          <a:xfrm>
            <a:off x="3676575" y="1744823"/>
            <a:ext cx="2449574" cy="4091536"/>
            <a:chOff x="3676575" y="1744823"/>
            <a:chExt cx="2449574" cy="4091536"/>
          </a:xfrm>
        </p:grpSpPr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DA07D2C5-A346-665C-7757-2048974FC8D8}"/>
                </a:ext>
              </a:extLst>
            </p:cNvPr>
            <p:cNvSpPr/>
            <p:nvPr/>
          </p:nvSpPr>
          <p:spPr>
            <a:xfrm rot="5400000">
              <a:off x="2855594" y="2565804"/>
              <a:ext cx="4091536" cy="2449574"/>
            </a:xfrm>
            <a:prstGeom prst="trapezoid">
              <a:avLst>
                <a:gd name="adj" fmla="val 14229"/>
              </a:avLst>
            </a:prstGeom>
            <a:solidFill>
              <a:schemeClr val="bg1"/>
            </a:solidFill>
            <a:ln w="1270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4506C9C-720C-3F51-E303-7CF0F12F9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374" y="2904926"/>
              <a:ext cx="1941976" cy="1941976"/>
            </a:xfrm>
            <a:prstGeom prst="rect">
              <a:avLst/>
            </a:prstGeom>
            <a:scene3d>
              <a:camera prst="perspectiveRight"/>
              <a:lightRig rig="threePt" dir="t">
                <a:rot lat="0" lon="0" rev="600000"/>
              </a:lightRig>
            </a:scene3d>
            <a:sp3d prstMaterial="matte"/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1B28E31-0BA1-4FF6-B036-A9563C72797E}"/>
                </a:ext>
              </a:extLst>
            </p:cNvPr>
            <p:cNvGrpSpPr/>
            <p:nvPr/>
          </p:nvGrpSpPr>
          <p:grpSpPr>
            <a:xfrm>
              <a:off x="5492200" y="5452146"/>
              <a:ext cx="556176" cy="161934"/>
              <a:chOff x="5492200" y="5452146"/>
              <a:chExt cx="556176" cy="16193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A0ADD55-7D40-4618-89D2-3979B189C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9664" y="5452146"/>
                <a:ext cx="108712" cy="108712"/>
              </a:xfrm>
              <a:prstGeom prst="rect">
                <a:avLst/>
              </a:prstGeom>
              <a:scene3d>
                <a:camera prst="orthographicFront">
                  <a:rot lat="21000000" lon="2400000" rev="0"/>
                </a:camera>
                <a:lightRig rig="threePt" dir="t"/>
              </a:scene3d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9438B-7CC1-4342-9DF3-28CEE582742B}"/>
                  </a:ext>
                </a:extLst>
              </p:cNvPr>
              <p:cNvSpPr/>
              <p:nvPr/>
            </p:nvSpPr>
            <p:spPr>
              <a:xfrm>
                <a:off x="5833696" y="5486964"/>
                <a:ext cx="79982" cy="79982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solidFill>
                  <a:schemeClr val="tx1"/>
                </a:solidFill>
                <a:prstDash val="solid"/>
                <a:miter lim="800000"/>
              </a:ln>
              <a:effectLst>
                <a:innerShdw blurRad="114300">
                  <a:prstClr val="black"/>
                </a:innerShdw>
              </a:effectLst>
              <a:scene3d>
                <a:camera prst="isometricOffAxis1Right"/>
                <a:lightRig rig="threeP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10C81F8-34FC-4EDF-82FA-727FEAB8D51F}"/>
                  </a:ext>
                </a:extLst>
              </p:cNvPr>
              <p:cNvSpPr/>
              <p:nvPr/>
            </p:nvSpPr>
            <p:spPr>
              <a:xfrm>
                <a:off x="5715932" y="5502969"/>
                <a:ext cx="79982" cy="79982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solidFill>
                  <a:schemeClr val="tx1"/>
                </a:solidFill>
                <a:prstDash val="solid"/>
                <a:miter lim="800000"/>
              </a:ln>
              <a:effectLst>
                <a:innerShdw blurRad="114300">
                  <a:prstClr val="black"/>
                </a:innerShdw>
              </a:effectLst>
              <a:scene3d>
                <a:camera prst="isometricOffAxis1Right"/>
                <a:lightRig rig="threeP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EB4411-0A90-4CE9-AA90-CFB38B15DFAD}"/>
                  </a:ext>
                </a:extLst>
              </p:cNvPr>
              <p:cNvSpPr/>
              <p:nvPr/>
            </p:nvSpPr>
            <p:spPr>
              <a:xfrm>
                <a:off x="5598168" y="5518540"/>
                <a:ext cx="79982" cy="79982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solidFill>
                  <a:schemeClr val="tx1"/>
                </a:solidFill>
                <a:prstDash val="solid"/>
                <a:miter lim="800000"/>
              </a:ln>
              <a:effectLst>
                <a:innerShdw blurRad="114300">
                  <a:prstClr val="black"/>
                </a:innerShdw>
              </a:effectLst>
              <a:scene3d>
                <a:camera prst="isometricOffAxis1Right"/>
                <a:lightRig rig="threeP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B68B0BB-3931-4C31-8DF0-4380F588EDFB}"/>
                  </a:ext>
                </a:extLst>
              </p:cNvPr>
              <p:cNvSpPr/>
              <p:nvPr/>
            </p:nvSpPr>
            <p:spPr>
              <a:xfrm>
                <a:off x="5492200" y="5534098"/>
                <a:ext cx="79982" cy="79982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solidFill>
                  <a:schemeClr val="tx1"/>
                </a:solidFill>
                <a:prstDash val="solid"/>
                <a:miter lim="800000"/>
              </a:ln>
              <a:effectLst>
                <a:innerShdw blurRad="114300">
                  <a:prstClr val="black"/>
                </a:innerShdw>
              </a:effectLst>
              <a:scene3d>
                <a:camera prst="isometricOffAxis1Right"/>
                <a:lightRig rig="threePt" dir="t"/>
              </a:scene3d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Discrepancy between real world and display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34" name="Trapezoid 33">
            <a:extLst>
              <a:ext uri="{FF2B5EF4-FFF2-40B4-BE49-F238E27FC236}">
                <a16:creationId xmlns:a16="http://schemas.microsoft.com/office/drawing/2014/main" id="{7DA78E8C-E7E4-6E23-FDAA-462BFEF43DA2}"/>
              </a:ext>
            </a:extLst>
          </p:cNvPr>
          <p:cNvSpPr/>
          <p:nvPr/>
        </p:nvSpPr>
        <p:spPr>
          <a:xfrm rot="5400000">
            <a:off x="9156026" y="3164827"/>
            <a:ext cx="2342605" cy="1171303"/>
          </a:xfrm>
          <a:prstGeom prst="trapezoid">
            <a:avLst>
              <a:gd name="adj" fmla="val 14229"/>
            </a:avLst>
          </a:prstGeom>
          <a:solidFill>
            <a:schemeClr val="bg1"/>
          </a:solidFill>
          <a:ln w="762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rapezoid 32">
            <a:extLst>
              <a:ext uri="{FF2B5EF4-FFF2-40B4-BE49-F238E27FC236}">
                <a16:creationId xmlns:a16="http://schemas.microsoft.com/office/drawing/2014/main" id="{3A414139-667E-CD01-8FBE-42FD53A250DD}"/>
              </a:ext>
            </a:extLst>
          </p:cNvPr>
          <p:cNvSpPr/>
          <p:nvPr/>
        </p:nvSpPr>
        <p:spPr>
          <a:xfrm rot="5400000">
            <a:off x="6593466" y="2966268"/>
            <a:ext cx="3008484" cy="1587142"/>
          </a:xfrm>
          <a:prstGeom prst="trapezoid">
            <a:avLst>
              <a:gd name="adj" fmla="val 14229"/>
            </a:avLst>
          </a:prstGeom>
          <a:solidFill>
            <a:schemeClr val="bg1"/>
          </a:solidFill>
          <a:ln w="1016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>
            <a:extLst>
              <a:ext uri="{FF2B5EF4-FFF2-40B4-BE49-F238E27FC236}">
                <a16:creationId xmlns:a16="http://schemas.microsoft.com/office/drawing/2014/main" id="{D2468891-8714-9374-8D48-F4C3EB19F504}"/>
              </a:ext>
            </a:extLst>
          </p:cNvPr>
          <p:cNvSpPr/>
          <p:nvPr/>
        </p:nvSpPr>
        <p:spPr>
          <a:xfrm rot="5400000">
            <a:off x="10926351" y="3362718"/>
            <a:ext cx="1834506" cy="812959"/>
          </a:xfrm>
          <a:prstGeom prst="trapezoid">
            <a:avLst>
              <a:gd name="adj" fmla="val 14229"/>
            </a:avLst>
          </a:prstGeom>
          <a:solidFill>
            <a:schemeClr val="bg1"/>
          </a:solidFill>
          <a:ln w="508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r: 4 Points 36">
            <a:extLst>
              <a:ext uri="{FF2B5EF4-FFF2-40B4-BE49-F238E27FC236}">
                <a16:creationId xmlns:a16="http://schemas.microsoft.com/office/drawing/2014/main" id="{19C07D74-4BC9-E8A0-7522-6DE14D7A42BF}"/>
              </a:ext>
            </a:extLst>
          </p:cNvPr>
          <p:cNvSpPr/>
          <p:nvPr/>
        </p:nvSpPr>
        <p:spPr>
          <a:xfrm>
            <a:off x="4979613" y="3183573"/>
            <a:ext cx="408568" cy="635318"/>
          </a:xfrm>
          <a:prstGeom prst="star4">
            <a:avLst/>
          </a:prstGeom>
          <a:solidFill>
            <a:srgbClr val="FFFF00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Star: 4 Points 37">
            <a:extLst>
              <a:ext uri="{FF2B5EF4-FFF2-40B4-BE49-F238E27FC236}">
                <a16:creationId xmlns:a16="http://schemas.microsoft.com/office/drawing/2014/main" id="{5D27D75C-BD12-072A-863A-F60165788F13}"/>
              </a:ext>
            </a:extLst>
          </p:cNvPr>
          <p:cNvSpPr/>
          <p:nvPr/>
        </p:nvSpPr>
        <p:spPr>
          <a:xfrm rot="20729397">
            <a:off x="4405700" y="3440807"/>
            <a:ext cx="302870" cy="470958"/>
          </a:xfrm>
          <a:prstGeom prst="star4">
            <a:avLst/>
          </a:prstGeom>
          <a:solidFill>
            <a:srgbClr val="FFFF00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12BE234-76EC-500B-B81F-3882FF649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22" y="2851945"/>
            <a:ext cx="1196188" cy="1794056"/>
          </a:xfrm>
          <a:prstGeom prst="rect">
            <a:avLst/>
          </a:prstGeom>
        </p:spPr>
      </p:pic>
      <p:sp>
        <p:nvSpPr>
          <p:cNvPr id="40" name="Right Triangle 39">
            <a:extLst>
              <a:ext uri="{FF2B5EF4-FFF2-40B4-BE49-F238E27FC236}">
                <a16:creationId xmlns:a16="http://schemas.microsoft.com/office/drawing/2014/main" id="{9BA8D017-736B-D0F1-7EAC-1CB42B9BB3BB}"/>
              </a:ext>
            </a:extLst>
          </p:cNvPr>
          <p:cNvSpPr/>
          <p:nvPr/>
        </p:nvSpPr>
        <p:spPr>
          <a:xfrm rot="10800000">
            <a:off x="10568898" y="1343692"/>
            <a:ext cx="1622352" cy="331602"/>
          </a:xfrm>
          <a:prstGeom prst="rtTriangl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20DB636F-ACAC-2F5D-5AD0-39B71651FF5E}"/>
              </a:ext>
            </a:extLst>
          </p:cNvPr>
          <p:cNvSpPr/>
          <p:nvPr/>
        </p:nvSpPr>
        <p:spPr>
          <a:xfrm rot="16200000">
            <a:off x="10613470" y="4579481"/>
            <a:ext cx="620416" cy="2535149"/>
          </a:xfrm>
          <a:prstGeom prst="rtTriangl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88C09B6-CCA9-AE5B-5462-9AAFC99CA5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785" y="3318010"/>
            <a:ext cx="935087" cy="883657"/>
          </a:xfrm>
          <a:prstGeom prst="rect">
            <a:avLst/>
          </a:prstGeom>
        </p:spPr>
      </p:pic>
      <p:sp>
        <p:nvSpPr>
          <p:cNvPr id="43" name="Star: 4 Points 42">
            <a:extLst>
              <a:ext uri="{FF2B5EF4-FFF2-40B4-BE49-F238E27FC236}">
                <a16:creationId xmlns:a16="http://schemas.microsoft.com/office/drawing/2014/main" id="{06ACC8E3-4565-947D-EA3E-5669531765F4}"/>
              </a:ext>
            </a:extLst>
          </p:cNvPr>
          <p:cNvSpPr/>
          <p:nvPr/>
        </p:nvSpPr>
        <p:spPr>
          <a:xfrm rot="21199721">
            <a:off x="7761084" y="3966187"/>
            <a:ext cx="302870" cy="470958"/>
          </a:xfrm>
          <a:prstGeom prst="star4">
            <a:avLst/>
          </a:prstGeom>
          <a:solidFill>
            <a:srgbClr val="FFFF00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ar: 4 Points 43">
            <a:extLst>
              <a:ext uri="{FF2B5EF4-FFF2-40B4-BE49-F238E27FC236}">
                <a16:creationId xmlns:a16="http://schemas.microsoft.com/office/drawing/2014/main" id="{440C8EB2-1069-1FE0-D2E9-7FF684C8BDEA}"/>
              </a:ext>
            </a:extLst>
          </p:cNvPr>
          <p:cNvSpPr/>
          <p:nvPr/>
        </p:nvSpPr>
        <p:spPr>
          <a:xfrm rot="475694">
            <a:off x="10352818" y="3485489"/>
            <a:ext cx="260115" cy="394161"/>
          </a:xfrm>
          <a:prstGeom prst="star4">
            <a:avLst/>
          </a:prstGeom>
          <a:solidFill>
            <a:srgbClr val="FFFF00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A teapot on a black background&#10;&#10;Description automatically generated">
            <a:extLst>
              <a:ext uri="{FF2B5EF4-FFF2-40B4-BE49-F238E27FC236}">
                <a16:creationId xmlns:a16="http://schemas.microsoft.com/office/drawing/2014/main" id="{EEEC7B1E-2ECC-91B0-48DA-D9D663D797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404" y="3501232"/>
            <a:ext cx="700594" cy="578716"/>
          </a:xfrm>
          <a:prstGeom prst="rect">
            <a:avLst/>
          </a:prstGeom>
        </p:spPr>
      </p:pic>
      <p:sp>
        <p:nvSpPr>
          <p:cNvPr id="46" name="Star: 4 Points 45">
            <a:extLst>
              <a:ext uri="{FF2B5EF4-FFF2-40B4-BE49-F238E27FC236}">
                <a16:creationId xmlns:a16="http://schemas.microsoft.com/office/drawing/2014/main" id="{36373EF7-620F-DC8D-9953-6259162B51ED}"/>
              </a:ext>
            </a:extLst>
          </p:cNvPr>
          <p:cNvSpPr/>
          <p:nvPr/>
        </p:nvSpPr>
        <p:spPr>
          <a:xfrm rot="475694">
            <a:off x="11712258" y="3643404"/>
            <a:ext cx="180683" cy="211137"/>
          </a:xfrm>
          <a:prstGeom prst="star4">
            <a:avLst/>
          </a:prstGeom>
          <a:solidFill>
            <a:srgbClr val="FFFF00"/>
          </a:solidFill>
          <a:ln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B0DEB7-4B25-488D-AC31-7173F48A52FD}"/>
              </a:ext>
            </a:extLst>
          </p:cNvPr>
          <p:cNvGrpSpPr/>
          <p:nvPr/>
        </p:nvGrpSpPr>
        <p:grpSpPr>
          <a:xfrm>
            <a:off x="8365331" y="5005275"/>
            <a:ext cx="474034" cy="138018"/>
            <a:chOff x="8050290" y="5039598"/>
            <a:chExt cx="556176" cy="161934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82FB4FE-5511-4C4C-92C2-872B5D648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754" y="5039598"/>
              <a:ext cx="108712" cy="108712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B767F5D-A332-43D0-92BC-FAD685F2E0E8}"/>
                </a:ext>
              </a:extLst>
            </p:cNvPr>
            <p:cNvSpPr/>
            <p:nvPr/>
          </p:nvSpPr>
          <p:spPr>
            <a:xfrm>
              <a:off x="8391786" y="5074416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2810D70-0E5B-413F-A97A-8256FB049878}"/>
                </a:ext>
              </a:extLst>
            </p:cNvPr>
            <p:cNvSpPr/>
            <p:nvPr/>
          </p:nvSpPr>
          <p:spPr>
            <a:xfrm>
              <a:off x="8274022" y="5090421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49D340A-5EA5-4017-BD31-018729877B91}"/>
                </a:ext>
              </a:extLst>
            </p:cNvPr>
            <p:cNvSpPr/>
            <p:nvPr/>
          </p:nvSpPr>
          <p:spPr>
            <a:xfrm>
              <a:off x="8156258" y="5105992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A3C47E-F903-40CD-AC1B-C6BA8A5D643C}"/>
                </a:ext>
              </a:extLst>
            </p:cNvPr>
            <p:cNvSpPr/>
            <p:nvPr/>
          </p:nvSpPr>
          <p:spPr>
            <a:xfrm>
              <a:off x="8050290" y="5121550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76588E4-9BED-474C-BF67-A24A33607B09}"/>
              </a:ext>
            </a:extLst>
          </p:cNvPr>
          <p:cNvGrpSpPr/>
          <p:nvPr/>
        </p:nvGrpSpPr>
        <p:grpSpPr>
          <a:xfrm>
            <a:off x="12011025" y="4549588"/>
            <a:ext cx="235410" cy="68541"/>
            <a:chOff x="8050290" y="5039598"/>
            <a:chExt cx="556176" cy="16193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F292B8E-13CC-4F7A-96CE-B3B46628B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754" y="5039598"/>
              <a:ext cx="108712" cy="108712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BA1260B-AF60-41B2-9A0D-03AE57053C83}"/>
                </a:ext>
              </a:extLst>
            </p:cNvPr>
            <p:cNvSpPr/>
            <p:nvPr/>
          </p:nvSpPr>
          <p:spPr>
            <a:xfrm>
              <a:off x="8391786" y="5074416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00AB14E-5A56-408E-915D-800F408A8B78}"/>
                </a:ext>
              </a:extLst>
            </p:cNvPr>
            <p:cNvSpPr/>
            <p:nvPr/>
          </p:nvSpPr>
          <p:spPr>
            <a:xfrm>
              <a:off x="8274022" y="5090421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22E80FE-F7DE-4B3F-A12B-94F9BEE43AA6}"/>
                </a:ext>
              </a:extLst>
            </p:cNvPr>
            <p:cNvSpPr/>
            <p:nvPr/>
          </p:nvSpPr>
          <p:spPr>
            <a:xfrm>
              <a:off x="8156258" y="5105992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73E54E9-2128-48FB-AD30-520121BEF1D1}"/>
                </a:ext>
              </a:extLst>
            </p:cNvPr>
            <p:cNvSpPr/>
            <p:nvPr/>
          </p:nvSpPr>
          <p:spPr>
            <a:xfrm>
              <a:off x="8050290" y="5121550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1F448C7-05D5-421E-832C-E03F6065F97F}"/>
              </a:ext>
            </a:extLst>
          </p:cNvPr>
          <p:cNvGrpSpPr/>
          <p:nvPr/>
        </p:nvGrpSpPr>
        <p:grpSpPr>
          <a:xfrm>
            <a:off x="10568845" y="4730902"/>
            <a:ext cx="316606" cy="92182"/>
            <a:chOff x="8050290" y="5039598"/>
            <a:chExt cx="556176" cy="16193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4BC1FA7-F6EC-40F2-B6EB-DC4127366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754" y="5039598"/>
              <a:ext cx="108712" cy="108712"/>
            </a:xfrm>
            <a:prstGeom prst="rect">
              <a:avLst/>
            </a:prstGeom>
            <a:scene3d>
              <a:camera prst="orthographicFront">
                <a:rot lat="21000000" lon="2400000" rev="0"/>
              </a:camera>
              <a:lightRig rig="threePt" dir="t"/>
            </a:scene3d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02FD0C1-AF1D-462C-AD30-B813548493D6}"/>
                </a:ext>
              </a:extLst>
            </p:cNvPr>
            <p:cNvSpPr/>
            <p:nvPr/>
          </p:nvSpPr>
          <p:spPr>
            <a:xfrm>
              <a:off x="8391786" y="5074416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1F5A308-6455-4273-9F12-884ADAFE8CE8}"/>
                </a:ext>
              </a:extLst>
            </p:cNvPr>
            <p:cNvSpPr/>
            <p:nvPr/>
          </p:nvSpPr>
          <p:spPr>
            <a:xfrm>
              <a:off x="8274022" y="5090421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35C57F19-F292-4413-977D-D4FD5D4A6E1F}"/>
                </a:ext>
              </a:extLst>
            </p:cNvPr>
            <p:cNvSpPr/>
            <p:nvPr/>
          </p:nvSpPr>
          <p:spPr>
            <a:xfrm>
              <a:off x="8156258" y="5105992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70604E0-FEA1-4167-ADBA-2B445C0B47FD}"/>
                </a:ext>
              </a:extLst>
            </p:cNvPr>
            <p:cNvSpPr/>
            <p:nvPr/>
          </p:nvSpPr>
          <p:spPr>
            <a:xfrm>
              <a:off x="8050290" y="5121550"/>
              <a:ext cx="79982" cy="79982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</a:ln>
            <a:effectLst>
              <a:innerShdw blurRad="114300">
                <a:prstClr val="black"/>
              </a:innerShdw>
            </a:effectLst>
            <a:scene3d>
              <a:camera prst="isometricOffAxis1Right"/>
              <a:lightRig rig="threeP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3DA2C6-892B-4372-A453-B30089BE0EFA}"/>
              </a:ext>
            </a:extLst>
          </p:cNvPr>
          <p:cNvSpPr/>
          <p:nvPr/>
        </p:nvSpPr>
        <p:spPr>
          <a:xfrm>
            <a:off x="547009" y="3459532"/>
            <a:ext cx="6033803" cy="578880"/>
          </a:xfrm>
          <a:prstGeom prst="roundRect">
            <a:avLst/>
          </a:prstGeom>
          <a:solidFill>
            <a:schemeClr val="bg1"/>
          </a:solidFill>
          <a:ln w="254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+mn-lt"/>
              </a:rPr>
              <a:t>Same appearance as real object?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51DA9E5-FA3C-4A92-B434-EFFF643F65A2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392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3" grpId="0" animBg="1"/>
      <p:bldP spid="44" grpId="0" animBg="1"/>
      <p:bldP spid="4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Discrepancy between real world and display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B313EF-D477-1995-8682-210D390D3EF8}"/>
              </a:ext>
            </a:extLst>
          </p:cNvPr>
          <p:cNvGrpSpPr/>
          <p:nvPr/>
        </p:nvGrpSpPr>
        <p:grpSpPr>
          <a:xfrm>
            <a:off x="3630459" y="1347973"/>
            <a:ext cx="8561541" cy="4815867"/>
            <a:chOff x="0" y="0"/>
            <a:chExt cx="12192000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20EB76-E60E-1F03-A6A3-CF5E01E49FE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D6EB2810-EE3B-7176-F1A3-29C62A3B3814}"/>
                </a:ext>
              </a:extLst>
            </p:cNvPr>
            <p:cNvSpPr/>
            <p:nvPr/>
          </p:nvSpPr>
          <p:spPr>
            <a:xfrm rot="17751307">
              <a:off x="2677575" y="-79090"/>
              <a:ext cx="1845256" cy="6049768"/>
            </a:xfrm>
            <a:prstGeom prst="trapezoid">
              <a:avLst>
                <a:gd name="adj" fmla="val 16540"/>
              </a:avLst>
            </a:prstGeom>
            <a:solidFill>
              <a:srgbClr val="44546A"/>
            </a:solidFill>
            <a:ln>
              <a:noFill/>
            </a:ln>
            <a:scene3d>
              <a:camera prst="orthographicFront">
                <a:rot lat="600000" lon="1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1" name="Graphic 10" descr="Robot Hand with solid fill">
              <a:extLst>
                <a:ext uri="{FF2B5EF4-FFF2-40B4-BE49-F238E27FC236}">
                  <a16:creationId xmlns:a16="http://schemas.microsoft.com/office/drawing/2014/main" id="{205AAF83-18DB-AA9D-3C5C-34E0F8FF9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541680">
              <a:off x="1729454" y="2931288"/>
              <a:ext cx="1381727" cy="138172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Graphic 11" descr="Robot Hand with solid fill">
              <a:extLst>
                <a:ext uri="{FF2B5EF4-FFF2-40B4-BE49-F238E27FC236}">
                  <a16:creationId xmlns:a16="http://schemas.microsoft.com/office/drawing/2014/main" id="{B6AD257A-4580-2E82-1402-062491A31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469913">
              <a:off x="256336" y="1906625"/>
              <a:ext cx="1223388" cy="1223388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Graphic 12" descr="Robot Hand with solid fill">
              <a:extLst>
                <a:ext uri="{FF2B5EF4-FFF2-40B4-BE49-F238E27FC236}">
                  <a16:creationId xmlns:a16="http://schemas.microsoft.com/office/drawing/2014/main" id="{D6FC4180-1025-6F7A-9C8E-B99C66422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824118">
              <a:off x="3263920" y="3619671"/>
              <a:ext cx="1817656" cy="181765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Graphic 18" descr="Wrench with solid fill">
              <a:extLst>
                <a:ext uri="{FF2B5EF4-FFF2-40B4-BE49-F238E27FC236}">
                  <a16:creationId xmlns:a16="http://schemas.microsoft.com/office/drawing/2014/main" id="{EC18E2A3-0D2F-36BF-B69E-12B06D53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3725055">
              <a:off x="3378410" y="5269780"/>
              <a:ext cx="443585" cy="443585"/>
            </a:xfrm>
            <a:prstGeom prst="rect">
              <a:avLst/>
            </a:prstGeom>
          </p:spPr>
        </p:pic>
        <p:pic>
          <p:nvPicPr>
            <p:cNvPr id="20" name="Graphic 19" descr="Wrench with solid fill">
              <a:extLst>
                <a:ext uri="{FF2B5EF4-FFF2-40B4-BE49-F238E27FC236}">
                  <a16:creationId xmlns:a16="http://schemas.microsoft.com/office/drawing/2014/main" id="{F1EBEDF5-3984-1A03-E9F8-287842497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435960">
              <a:off x="1033029" y="3703005"/>
              <a:ext cx="443585" cy="443585"/>
            </a:xfrm>
            <a:prstGeom prst="rect">
              <a:avLst/>
            </a:prstGeom>
          </p:spPr>
        </p:pic>
        <p:pic>
          <p:nvPicPr>
            <p:cNvPr id="21" name="Graphic 20" descr="Wrench with solid fill">
              <a:extLst>
                <a:ext uri="{FF2B5EF4-FFF2-40B4-BE49-F238E27FC236}">
                  <a16:creationId xmlns:a16="http://schemas.microsoft.com/office/drawing/2014/main" id="{282987D5-B57E-0083-ABE7-60F64111E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20165276">
              <a:off x="688608" y="3478532"/>
              <a:ext cx="443585" cy="443585"/>
            </a:xfrm>
            <a:prstGeom prst="rect">
              <a:avLst/>
            </a:prstGeom>
          </p:spPr>
        </p:pic>
        <p:pic>
          <p:nvPicPr>
            <p:cNvPr id="22" name="Graphic 21" descr="Robot Hand with solid fill">
              <a:extLst>
                <a:ext uri="{FF2B5EF4-FFF2-40B4-BE49-F238E27FC236}">
                  <a16:creationId xmlns:a16="http://schemas.microsoft.com/office/drawing/2014/main" id="{2B20A4E4-924D-F1DC-2D88-E7EAC4C5A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8984444" flipH="1">
              <a:off x="1428222" y="478881"/>
              <a:ext cx="1223388" cy="1223388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Graphic 22" descr="Robot Hand with solid fill">
              <a:extLst>
                <a:ext uri="{FF2B5EF4-FFF2-40B4-BE49-F238E27FC236}">
                  <a16:creationId xmlns:a16="http://schemas.microsoft.com/office/drawing/2014/main" id="{F79BFCC9-9966-95D5-5199-BDA804AE2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643558" flipH="1">
              <a:off x="3078002" y="1180963"/>
              <a:ext cx="1381727" cy="138172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Graphic 23" descr="Robot Hand with solid fill">
              <a:extLst>
                <a:ext uri="{FF2B5EF4-FFF2-40B4-BE49-F238E27FC236}">
                  <a16:creationId xmlns:a16="http://schemas.microsoft.com/office/drawing/2014/main" id="{C92E01CF-F3CB-1A87-D162-946C06845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0376724" flipH="1">
              <a:off x="5084825" y="1839265"/>
              <a:ext cx="1817656" cy="1817656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6F25E8-8407-1C68-861F-05193A435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7905" y="2229076"/>
              <a:ext cx="914401" cy="8641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4A97400-E780-ADFB-5C31-B1374BA4B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980" y="1586446"/>
              <a:ext cx="729467" cy="68934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74B8148-E821-ACDA-341C-3EAD655BDD95}"/>
                </a:ext>
              </a:extLst>
            </p:cNvPr>
            <p:cNvGrpSpPr/>
            <p:nvPr/>
          </p:nvGrpSpPr>
          <p:grpSpPr>
            <a:xfrm>
              <a:off x="8385000" y="3088865"/>
              <a:ext cx="3728128" cy="3230862"/>
              <a:chOff x="7314522" y="2079703"/>
              <a:chExt cx="3682371" cy="3170459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C4E5D2B-D137-8F06-7D86-67BCDE6A1359}"/>
                  </a:ext>
                </a:extLst>
              </p:cNvPr>
              <p:cNvSpPr/>
              <p:nvPr/>
            </p:nvSpPr>
            <p:spPr>
              <a:xfrm>
                <a:off x="9543289" y="3634329"/>
                <a:ext cx="59347" cy="937564"/>
              </a:xfrm>
              <a:prstGeom prst="rect">
                <a:avLst/>
              </a:prstGeom>
              <a:solidFill>
                <a:srgbClr val="4E88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2" name="Parallelogram 31">
                <a:extLst>
                  <a:ext uri="{FF2B5EF4-FFF2-40B4-BE49-F238E27FC236}">
                    <a16:creationId xmlns:a16="http://schemas.microsoft.com/office/drawing/2014/main" id="{5BC6E44C-75B1-9858-5831-1D9073459475}"/>
                  </a:ext>
                </a:extLst>
              </p:cNvPr>
              <p:cNvSpPr/>
              <p:nvPr/>
            </p:nvSpPr>
            <p:spPr>
              <a:xfrm rot="21230336" flipH="1">
                <a:off x="7314522" y="3517923"/>
                <a:ext cx="3257006" cy="191588"/>
              </a:xfrm>
              <a:prstGeom prst="parallelogram">
                <a:avLst>
                  <a:gd name="adj" fmla="val 536365"/>
                </a:avLst>
              </a:prstGeom>
              <a:solidFill>
                <a:srgbClr val="4E88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pic>
            <p:nvPicPr>
              <p:cNvPr id="33" name="Graphic 32" descr="User with solid fill">
                <a:extLst>
                  <a:ext uri="{FF2B5EF4-FFF2-40B4-BE49-F238E27FC236}">
                    <a16:creationId xmlns:a16="http://schemas.microsoft.com/office/drawing/2014/main" id="{06281E0D-501B-944F-D22D-A8FB6922F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flipH="1">
                <a:off x="9262809" y="2079703"/>
                <a:ext cx="1734084" cy="2067584"/>
              </a:xfrm>
              <a:prstGeom prst="rect">
                <a:avLst/>
              </a:prstGeom>
              <a:scene3d>
                <a:camera prst="orthographicFront">
                  <a:rot lat="21000000" lon="2400000" rev="0"/>
                </a:camera>
                <a:lightRig rig="threePt" dir="t"/>
              </a:scene3d>
            </p:spPr>
          </p:pic>
          <p:pic>
            <p:nvPicPr>
              <p:cNvPr id="34" name="Graphic 33" descr="Monitor">
                <a:extLst>
                  <a:ext uri="{FF2B5EF4-FFF2-40B4-BE49-F238E27FC236}">
                    <a16:creationId xmlns:a16="http://schemas.microsoft.com/office/drawing/2014/main" id="{FDCE1DF7-DFA6-D95B-1451-3372EFEF1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938207" y="2421273"/>
                <a:ext cx="1694407" cy="1457636"/>
              </a:xfrm>
              <a:prstGeom prst="rect">
                <a:avLst/>
              </a:prstGeom>
              <a:scene3d>
                <a:camera prst="orthographicFront">
                  <a:rot lat="21000000" lon="2400000" rev="0"/>
                </a:camera>
                <a:lightRig rig="threePt" dir="t"/>
              </a:scene3d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98718ED-7002-8E7D-F730-069FB93A5109}"/>
                  </a:ext>
                </a:extLst>
              </p:cNvPr>
              <p:cNvSpPr/>
              <p:nvPr/>
            </p:nvSpPr>
            <p:spPr>
              <a:xfrm>
                <a:off x="9335400" y="4099309"/>
                <a:ext cx="1078599" cy="131941"/>
              </a:xfrm>
              <a:prstGeom prst="rect">
                <a:avLst/>
              </a:prstGeom>
              <a:solidFill>
                <a:srgbClr val="4E88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F8177E3-B10C-3FC3-AC9B-1B0AF2DEC1AB}"/>
                  </a:ext>
                </a:extLst>
              </p:cNvPr>
              <p:cNvSpPr/>
              <p:nvPr/>
            </p:nvSpPr>
            <p:spPr>
              <a:xfrm rot="21087471">
                <a:off x="10581489" y="4205961"/>
                <a:ext cx="45719" cy="945844"/>
              </a:xfrm>
              <a:prstGeom prst="rect">
                <a:avLst/>
              </a:prstGeom>
              <a:solidFill>
                <a:srgbClr val="4E88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A88A43B-44E7-D64A-D0F1-33EAFE934928}"/>
                  </a:ext>
                </a:extLst>
              </p:cNvPr>
              <p:cNvSpPr/>
              <p:nvPr/>
            </p:nvSpPr>
            <p:spPr>
              <a:xfrm>
                <a:off x="9957724" y="4223398"/>
                <a:ext cx="64339" cy="975659"/>
              </a:xfrm>
              <a:prstGeom prst="rect">
                <a:avLst/>
              </a:prstGeom>
              <a:solidFill>
                <a:srgbClr val="4E88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9AD4D5B-29E5-348C-6DA5-9DACF42C4B5C}"/>
                  </a:ext>
                </a:extLst>
              </p:cNvPr>
              <p:cNvSpPr/>
              <p:nvPr/>
            </p:nvSpPr>
            <p:spPr>
              <a:xfrm rot="598554">
                <a:off x="7553863" y="3651982"/>
                <a:ext cx="61657" cy="1501797"/>
              </a:xfrm>
              <a:prstGeom prst="rect">
                <a:avLst/>
              </a:prstGeom>
              <a:solidFill>
                <a:srgbClr val="4E88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B811D9A-CE10-CD52-3A39-8898AECEA1BE}"/>
                  </a:ext>
                </a:extLst>
              </p:cNvPr>
              <p:cNvSpPr/>
              <p:nvPr/>
            </p:nvSpPr>
            <p:spPr>
              <a:xfrm rot="21428373">
                <a:off x="8555008" y="3711570"/>
                <a:ext cx="60956" cy="1538592"/>
              </a:xfrm>
              <a:prstGeom prst="rect">
                <a:avLst/>
              </a:prstGeom>
              <a:solidFill>
                <a:srgbClr val="4E88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EC77851F-F4E5-5241-9C6E-A6CD2E5B064C}"/>
                  </a:ext>
                </a:extLst>
              </p:cNvPr>
              <p:cNvSpPr/>
              <p:nvPr/>
            </p:nvSpPr>
            <p:spPr>
              <a:xfrm rot="368927">
                <a:off x="9135719" y="3971851"/>
                <a:ext cx="178262" cy="1018029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BC9E872A-B200-FE6B-67AE-50CF0CC60A7D}"/>
                  </a:ext>
                </a:extLst>
              </p:cNvPr>
              <p:cNvSpPr/>
              <p:nvPr/>
            </p:nvSpPr>
            <p:spPr>
              <a:xfrm>
                <a:off x="9148670" y="3842512"/>
                <a:ext cx="931447" cy="254203"/>
              </a:xfrm>
              <a:prstGeom prst="roundRect">
                <a:avLst>
                  <a:gd name="adj" fmla="val 32083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2" name="Parallelogram 41">
                <a:extLst>
                  <a:ext uri="{FF2B5EF4-FFF2-40B4-BE49-F238E27FC236}">
                    <a16:creationId xmlns:a16="http://schemas.microsoft.com/office/drawing/2014/main" id="{3737072F-464D-D794-2561-ACA4C1033176}"/>
                  </a:ext>
                </a:extLst>
              </p:cNvPr>
              <p:cNvSpPr/>
              <p:nvPr/>
            </p:nvSpPr>
            <p:spPr>
              <a:xfrm>
                <a:off x="9918294" y="2996811"/>
                <a:ext cx="834345" cy="1234440"/>
              </a:xfrm>
              <a:prstGeom prst="parallelogram">
                <a:avLst>
                  <a:gd name="adj" fmla="val 13889"/>
                </a:avLst>
              </a:prstGeom>
              <a:solidFill>
                <a:srgbClr val="4E88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627F7FC2-EB88-0146-FA82-CDF86237FD6B}"/>
                  </a:ext>
                </a:extLst>
              </p:cNvPr>
              <p:cNvSpPr/>
              <p:nvPr/>
            </p:nvSpPr>
            <p:spPr>
              <a:xfrm>
                <a:off x="8932147" y="4836032"/>
                <a:ext cx="330662" cy="160467"/>
              </a:xfrm>
              <a:prstGeom prst="round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733A23B-D200-F11B-1E68-91FEEC82794E}"/>
                  </a:ext>
                </a:extLst>
              </p:cNvPr>
              <p:cNvSpPr/>
              <p:nvPr/>
            </p:nvSpPr>
            <p:spPr>
              <a:xfrm rot="158576">
                <a:off x="9737604" y="4207768"/>
                <a:ext cx="45719" cy="611663"/>
              </a:xfrm>
              <a:prstGeom prst="rect">
                <a:avLst/>
              </a:prstGeom>
              <a:solidFill>
                <a:srgbClr val="4E88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28" name="Thought Bubble: Cloud 27">
              <a:extLst>
                <a:ext uri="{FF2B5EF4-FFF2-40B4-BE49-F238E27FC236}">
                  <a16:creationId xmlns:a16="http://schemas.microsoft.com/office/drawing/2014/main" id="{D64CCF96-F7C5-8400-494C-3C10CE57E191}"/>
                </a:ext>
              </a:extLst>
            </p:cNvPr>
            <p:cNvSpPr/>
            <p:nvPr/>
          </p:nvSpPr>
          <p:spPr>
            <a:xfrm flipH="1">
              <a:off x="6926890" y="147466"/>
              <a:ext cx="5112709" cy="2751767"/>
            </a:xfrm>
            <a:prstGeom prst="cloudCallout">
              <a:avLst>
                <a:gd name="adj1" fmla="val -38322"/>
                <a:gd name="adj2" fmla="val 63523"/>
              </a:avLst>
            </a:prstGeom>
            <a:solidFill>
              <a:srgbClr val="1F4E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different?</a:t>
              </a:r>
              <a:endParaRPr lang="LID409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734A88D-DB7F-7E4A-9B69-132C94DDF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2526" y="2907539"/>
              <a:ext cx="1273085" cy="120306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isometricOffAxis2Left">
                <a:rot lat="0" lon="0" rev="0"/>
              </a:camera>
              <a:lightRig rig="threePt" dir="t"/>
            </a:scene3d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5E85427-0D75-42E1-8B1E-466ECE1FD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5929" y="3801151"/>
              <a:ext cx="605500" cy="5721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/>
            </a:scene3d>
          </p:spPr>
        </p:pic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6F79064-F6AB-496D-8087-8A48EEECDFEE}"/>
              </a:ext>
            </a:extLst>
          </p:cNvPr>
          <p:cNvSpPr/>
          <p:nvPr/>
        </p:nvSpPr>
        <p:spPr>
          <a:xfrm>
            <a:off x="562252" y="3477641"/>
            <a:ext cx="5806906" cy="578880"/>
          </a:xfrm>
          <a:prstGeom prst="roundRect">
            <a:avLst/>
          </a:prstGeom>
          <a:solidFill>
            <a:schemeClr val="bg1"/>
          </a:solidFill>
          <a:ln w="254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sz="2800" dirty="0">
                <a:latin typeface="+mn-lt"/>
              </a:rPr>
              <a:t>Same appearance as I designed?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647858-7940-464A-B457-6283542EB511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14519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A4034536-DDED-4116-9A3C-11CAF7DC40D0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Discrepancy between real world and display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64FC35-0F10-97AD-9394-DE66AAD28374}"/>
              </a:ext>
            </a:extLst>
          </p:cNvPr>
          <p:cNvSpPr/>
          <p:nvPr/>
        </p:nvSpPr>
        <p:spPr>
          <a:xfrm>
            <a:off x="3649830" y="1346200"/>
            <a:ext cx="8542170" cy="33901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86BD10-0D13-62AC-E19A-8109E3BDCDB5}"/>
              </a:ext>
            </a:extLst>
          </p:cNvPr>
          <p:cNvSpPr/>
          <p:nvPr/>
        </p:nvSpPr>
        <p:spPr>
          <a:xfrm>
            <a:off x="3649830" y="4800440"/>
            <a:ext cx="8542170" cy="1350731"/>
          </a:xfrm>
          <a:prstGeom prst="rect">
            <a:avLst/>
          </a:prstGeom>
          <a:solidFill>
            <a:srgbClr val="B1A7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0736E1-06CC-AD7D-337C-F179BBE8CB67}"/>
              </a:ext>
            </a:extLst>
          </p:cNvPr>
          <p:cNvSpPr/>
          <p:nvPr/>
        </p:nvSpPr>
        <p:spPr>
          <a:xfrm>
            <a:off x="3649830" y="4736374"/>
            <a:ext cx="8542170" cy="64066"/>
          </a:xfrm>
          <a:prstGeom prst="rect">
            <a:avLst/>
          </a:prstGeom>
          <a:solidFill>
            <a:srgbClr val="C6A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Clock">
            <a:extLst>
              <a:ext uri="{FF2B5EF4-FFF2-40B4-BE49-F238E27FC236}">
                <a16:creationId xmlns:a16="http://schemas.microsoft.com/office/drawing/2014/main" id="{F28DB008-233F-A0E5-35E3-805869714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69941" y="1623790"/>
            <a:ext cx="689280" cy="6892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5F11F8-5A0D-DA08-639F-3F75541CA3C8}"/>
              </a:ext>
            </a:extLst>
          </p:cNvPr>
          <p:cNvGrpSpPr/>
          <p:nvPr/>
        </p:nvGrpSpPr>
        <p:grpSpPr>
          <a:xfrm>
            <a:off x="11244602" y="2282011"/>
            <a:ext cx="640663" cy="854218"/>
            <a:chOff x="11862112" y="2540152"/>
            <a:chExt cx="1296149" cy="172819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E523312-45F4-38C7-F495-7890962F6102}"/>
                </a:ext>
              </a:extLst>
            </p:cNvPr>
            <p:cNvGrpSpPr/>
            <p:nvPr/>
          </p:nvGrpSpPr>
          <p:grpSpPr>
            <a:xfrm>
              <a:off x="11862112" y="2540152"/>
              <a:ext cx="1296149" cy="1728199"/>
              <a:chOff x="9431700" y="836294"/>
              <a:chExt cx="1296149" cy="1728199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53D0A4-9ECB-377E-73C5-1B55A75F10EC}"/>
                  </a:ext>
                </a:extLst>
              </p:cNvPr>
              <p:cNvSpPr/>
              <p:nvPr/>
            </p:nvSpPr>
            <p:spPr>
              <a:xfrm>
                <a:off x="9431700" y="836294"/>
                <a:ext cx="1296149" cy="17281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2A39D7D-993F-6F1E-BB81-318852EE348B}"/>
                  </a:ext>
                </a:extLst>
              </p:cNvPr>
              <p:cNvSpPr/>
              <p:nvPr/>
            </p:nvSpPr>
            <p:spPr>
              <a:xfrm>
                <a:off x="9561225" y="971878"/>
                <a:ext cx="1037098" cy="1457031"/>
              </a:xfrm>
              <a:prstGeom prst="rect">
                <a:avLst/>
              </a:prstGeom>
              <a:solidFill>
                <a:srgbClr val="D6DC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A9B6F48-5544-4C51-5CFF-080A5F848572}"/>
                </a:ext>
              </a:extLst>
            </p:cNvPr>
            <p:cNvGrpSpPr/>
            <p:nvPr/>
          </p:nvGrpSpPr>
          <p:grpSpPr>
            <a:xfrm>
              <a:off x="12113710" y="2859612"/>
              <a:ext cx="800711" cy="1200272"/>
              <a:chOff x="7683343" y="1793363"/>
              <a:chExt cx="800711" cy="1200272"/>
            </a:xfrm>
          </p:grpSpPr>
          <p:pic>
            <p:nvPicPr>
              <p:cNvPr id="36" name="Graphic 35" descr="Wave">
                <a:extLst>
                  <a:ext uri="{FF2B5EF4-FFF2-40B4-BE49-F238E27FC236}">
                    <a16:creationId xmlns:a16="http://schemas.microsoft.com/office/drawing/2014/main" id="{D764681C-B583-247F-80B4-A51C3433C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683343" y="2192923"/>
                <a:ext cx="800711" cy="800712"/>
              </a:xfrm>
              <a:prstGeom prst="rect">
                <a:avLst/>
              </a:prstGeom>
            </p:spPr>
          </p:pic>
          <p:pic>
            <p:nvPicPr>
              <p:cNvPr id="37" name="Graphic 36" descr="Moon and stars">
                <a:extLst>
                  <a:ext uri="{FF2B5EF4-FFF2-40B4-BE49-F238E27FC236}">
                    <a16:creationId xmlns:a16="http://schemas.microsoft.com/office/drawing/2014/main" id="{319E8DA0-EFD7-CD4A-2EBD-DECA3359CC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8003217" y="1793363"/>
                <a:ext cx="422944" cy="422944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F2FBF0-DD1E-A06B-2B19-CE1AE094CD68}"/>
              </a:ext>
            </a:extLst>
          </p:cNvPr>
          <p:cNvGrpSpPr/>
          <p:nvPr/>
        </p:nvGrpSpPr>
        <p:grpSpPr>
          <a:xfrm>
            <a:off x="9520930" y="2286665"/>
            <a:ext cx="640663" cy="854217"/>
            <a:chOff x="11656372" y="4678680"/>
            <a:chExt cx="1296149" cy="172819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78B9FE-0698-2930-E034-8E273AEC0B7C}"/>
                </a:ext>
              </a:extLst>
            </p:cNvPr>
            <p:cNvGrpSpPr/>
            <p:nvPr/>
          </p:nvGrpSpPr>
          <p:grpSpPr>
            <a:xfrm>
              <a:off x="11656372" y="4678680"/>
              <a:ext cx="1296149" cy="1728199"/>
              <a:chOff x="9431700" y="836294"/>
              <a:chExt cx="1296149" cy="1728199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2F637CF-699E-747D-D83A-0D912BE73C50}"/>
                  </a:ext>
                </a:extLst>
              </p:cNvPr>
              <p:cNvSpPr/>
              <p:nvPr/>
            </p:nvSpPr>
            <p:spPr>
              <a:xfrm>
                <a:off x="9431700" y="836294"/>
                <a:ext cx="1296149" cy="17281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082B952-E85F-5A68-75C2-C2DF92E42782}"/>
                  </a:ext>
                </a:extLst>
              </p:cNvPr>
              <p:cNvSpPr/>
              <p:nvPr/>
            </p:nvSpPr>
            <p:spPr>
              <a:xfrm>
                <a:off x="9561225" y="971878"/>
                <a:ext cx="1037098" cy="1457031"/>
              </a:xfrm>
              <a:prstGeom prst="rect">
                <a:avLst/>
              </a:prstGeom>
              <a:solidFill>
                <a:srgbClr val="D6DC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" name="Graphic 30" descr="Mountain scene">
              <a:extLst>
                <a:ext uri="{FF2B5EF4-FFF2-40B4-BE49-F238E27FC236}">
                  <a16:creationId xmlns:a16="http://schemas.microsoft.com/office/drawing/2014/main" id="{67E65EB2-D245-A65E-35FD-1F172B3A2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860647" y="5140413"/>
              <a:ext cx="832699" cy="83269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5A5083C-38CF-1FC0-F48D-14DC867A1195}"/>
              </a:ext>
            </a:extLst>
          </p:cNvPr>
          <p:cNvGrpSpPr/>
          <p:nvPr/>
        </p:nvGrpSpPr>
        <p:grpSpPr>
          <a:xfrm>
            <a:off x="10378264" y="2286665"/>
            <a:ext cx="640663" cy="854217"/>
            <a:chOff x="10277143" y="5745480"/>
            <a:chExt cx="1296149" cy="172819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C012DFF-6E39-8703-ECD4-30FF0260A25B}"/>
                </a:ext>
              </a:extLst>
            </p:cNvPr>
            <p:cNvGrpSpPr/>
            <p:nvPr/>
          </p:nvGrpSpPr>
          <p:grpSpPr>
            <a:xfrm>
              <a:off x="10277143" y="5745480"/>
              <a:ext cx="1296149" cy="1728199"/>
              <a:chOff x="9431700" y="836294"/>
              <a:chExt cx="1296149" cy="1728199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D1BE6F1-223B-F5CF-C3B7-47D700D78A74}"/>
                  </a:ext>
                </a:extLst>
              </p:cNvPr>
              <p:cNvSpPr/>
              <p:nvPr/>
            </p:nvSpPr>
            <p:spPr>
              <a:xfrm>
                <a:off x="9431700" y="836294"/>
                <a:ext cx="1296149" cy="17281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81EB7E9-EF7B-ADFA-E61E-9896002F6146}"/>
                  </a:ext>
                </a:extLst>
              </p:cNvPr>
              <p:cNvSpPr/>
              <p:nvPr/>
            </p:nvSpPr>
            <p:spPr>
              <a:xfrm>
                <a:off x="9561225" y="971878"/>
                <a:ext cx="1037098" cy="1457031"/>
              </a:xfrm>
              <a:prstGeom prst="rect">
                <a:avLst/>
              </a:prstGeom>
              <a:solidFill>
                <a:srgbClr val="D6DC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7" name="Graphic 26" descr="Lighthouse scene">
              <a:extLst>
                <a:ext uri="{FF2B5EF4-FFF2-40B4-BE49-F238E27FC236}">
                  <a16:creationId xmlns:a16="http://schemas.microsoft.com/office/drawing/2014/main" id="{0D7885C8-0355-FA7F-CFAB-838BF1F54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401861" y="6087424"/>
              <a:ext cx="1025483" cy="1025483"/>
            </a:xfrm>
            <a:prstGeom prst="rect">
              <a:avLst/>
            </a:prstGeom>
          </p:spPr>
        </p:pic>
      </p:grpSp>
      <p:pic>
        <p:nvPicPr>
          <p:cNvPr id="10" name="Graphic 9" descr="Electric guitar">
            <a:extLst>
              <a:ext uri="{FF2B5EF4-FFF2-40B4-BE49-F238E27FC236}">
                <a16:creationId xmlns:a16="http://schemas.microsoft.com/office/drawing/2014/main" id="{1F2F8E4F-0A8D-FF44-6C54-815EE9DBBA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12899" y="4161483"/>
            <a:ext cx="1261089" cy="12610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BEFC13-11F0-77E9-E5D2-2A88537E88FE}"/>
              </a:ext>
            </a:extLst>
          </p:cNvPr>
          <p:cNvSpPr/>
          <p:nvPr/>
        </p:nvSpPr>
        <p:spPr>
          <a:xfrm>
            <a:off x="3963537" y="1773309"/>
            <a:ext cx="3339292" cy="21298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2" name="Graphic 11" descr="City">
            <a:extLst>
              <a:ext uri="{FF2B5EF4-FFF2-40B4-BE49-F238E27FC236}">
                <a16:creationId xmlns:a16="http://schemas.microsoft.com/office/drawing/2014/main" id="{519B99C9-E199-DC82-9CF2-EED3C1C28D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227257" y="1813535"/>
            <a:ext cx="2421501" cy="2489469"/>
          </a:xfrm>
          <a:prstGeom prst="rect">
            <a:avLst/>
          </a:prstGeom>
        </p:spPr>
      </p:pic>
      <p:pic>
        <p:nvPicPr>
          <p:cNvPr id="13" name="Graphic 12" descr="Sun">
            <a:extLst>
              <a:ext uri="{FF2B5EF4-FFF2-40B4-BE49-F238E27FC236}">
                <a16:creationId xmlns:a16="http://schemas.microsoft.com/office/drawing/2014/main" id="{D68E8AE6-267A-90C4-BFB2-13550BBC50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63320" y="1877219"/>
            <a:ext cx="320331" cy="32033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16B9B6-4995-5CC3-B00E-88D961244791}"/>
              </a:ext>
            </a:extLst>
          </p:cNvPr>
          <p:cNvCxnSpPr>
            <a:cxnSpLocks/>
            <a:stCxn id="11" idx="0"/>
            <a:endCxn id="11" idx="2"/>
          </p:cNvCxnSpPr>
          <p:nvPr/>
        </p:nvCxnSpPr>
        <p:spPr>
          <a:xfrm>
            <a:off x="5633183" y="1773309"/>
            <a:ext cx="0" cy="2129894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5AF9B37B-D411-1AD1-31D3-9666B63E86D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33" y="3537599"/>
            <a:ext cx="1108644" cy="1788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E0906F-E93F-8782-A1F1-BEC4FCEE27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992" y="2846463"/>
            <a:ext cx="925899" cy="2506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rapezoid 21">
            <a:extLst>
              <a:ext uri="{FF2B5EF4-FFF2-40B4-BE49-F238E27FC236}">
                <a16:creationId xmlns:a16="http://schemas.microsoft.com/office/drawing/2014/main" id="{FC50A49C-2254-DA9D-47FF-05DFD9A2608B}"/>
              </a:ext>
            </a:extLst>
          </p:cNvPr>
          <p:cNvSpPr/>
          <p:nvPr/>
        </p:nvSpPr>
        <p:spPr>
          <a:xfrm>
            <a:off x="6301462" y="4907324"/>
            <a:ext cx="4178545" cy="1164635"/>
          </a:xfrm>
          <a:prstGeom prst="trapezoid">
            <a:avLst>
              <a:gd name="adj" fmla="val 21351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F7A54D-D1EF-05A3-9478-410AB3231A4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723" y="3041287"/>
            <a:ext cx="4228505" cy="5285848"/>
          </a:xfrm>
          <a:prstGeom prst="rect">
            <a:avLst/>
          </a:prstGeom>
        </p:spPr>
      </p:pic>
      <p:pic>
        <p:nvPicPr>
          <p:cNvPr id="24" name="Graphic 23" descr="Couch">
            <a:extLst>
              <a:ext uri="{FF2B5EF4-FFF2-40B4-BE49-F238E27FC236}">
                <a16:creationId xmlns:a16="http://schemas.microsoft.com/office/drawing/2014/main" id="{3788C2E3-A4B8-F286-5ACB-F52F79BB0D6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375036" y="3602665"/>
            <a:ext cx="2073687" cy="24692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5E7F918-4AFB-4908-A04F-50CFFC776D2E}"/>
              </a:ext>
            </a:extLst>
          </p:cNvPr>
          <p:cNvSpPr/>
          <p:nvPr/>
        </p:nvSpPr>
        <p:spPr>
          <a:xfrm>
            <a:off x="495873" y="3356356"/>
            <a:ext cx="4873683" cy="578880"/>
          </a:xfrm>
          <a:prstGeom prst="roundRect">
            <a:avLst/>
          </a:prstGeom>
          <a:solidFill>
            <a:schemeClr val="bg1"/>
          </a:solidFill>
          <a:ln w="25400" cap="flat">
            <a:solidFill>
              <a:schemeClr val="accent2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Same appearance if I buy it?</a:t>
            </a:r>
            <a:endParaRPr lang="LID4096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4463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0.20586 -0.0976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86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Gloss consistency matters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DFA73-93C4-58BB-1F43-31A47CEB83B5}"/>
              </a:ext>
            </a:extLst>
          </p:cNvPr>
          <p:cNvSpPr txBox="1"/>
          <p:nvPr/>
        </p:nvSpPr>
        <p:spPr>
          <a:xfrm>
            <a:off x="800651" y="1620106"/>
            <a:ext cx="33225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 indent="0">
              <a:lnSpc>
                <a:spcPct val="150000"/>
              </a:lnSpc>
            </a:pPr>
            <a:r>
              <a:rPr lang="en-US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and Gloss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6E27BE-3ECA-45E5-876F-D9086DF5E362}"/>
              </a:ext>
            </a:extLst>
          </p:cNvPr>
          <p:cNvGrpSpPr/>
          <p:nvPr/>
        </p:nvGrpSpPr>
        <p:grpSpPr>
          <a:xfrm>
            <a:off x="960032" y="2747274"/>
            <a:ext cx="2548659" cy="2991944"/>
            <a:chOff x="960032" y="2747274"/>
            <a:chExt cx="2548659" cy="299194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381F9F-FA7D-4F0C-8DA6-8717611BB3AA}"/>
                </a:ext>
              </a:extLst>
            </p:cNvPr>
            <p:cNvSpPr txBox="1"/>
            <p:nvPr/>
          </p:nvSpPr>
          <p:spPr>
            <a:xfrm>
              <a:off x="960032" y="3953787"/>
              <a:ext cx="1977450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5" indent="0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Stereo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CE4FF8-6EDB-4B8C-A739-CE27CFB36A08}"/>
                </a:ext>
              </a:extLst>
            </p:cNvPr>
            <p:cNvSpPr txBox="1"/>
            <p:nvPr/>
          </p:nvSpPr>
          <p:spPr>
            <a:xfrm>
              <a:off x="960032" y="3375937"/>
              <a:ext cx="1977450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5" indent="0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Contrast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FE37A1-F668-442A-9E2D-A52C5BE2B494}"/>
                </a:ext>
              </a:extLst>
            </p:cNvPr>
            <p:cNvSpPr txBox="1"/>
            <p:nvPr/>
          </p:nvSpPr>
          <p:spPr>
            <a:xfrm>
              <a:off x="960032" y="2747274"/>
              <a:ext cx="1977450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5" indent="0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Resolution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8E61DF-8419-424C-9B9D-3722A62E9615}"/>
                </a:ext>
              </a:extLst>
            </p:cNvPr>
            <p:cNvSpPr txBox="1"/>
            <p:nvPr/>
          </p:nvSpPr>
          <p:spPr>
            <a:xfrm>
              <a:off x="960032" y="4583518"/>
              <a:ext cx="2548659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5" indent="0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Motion parallax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997979-DED7-4AAD-8DC0-B2A2CF76AA50}"/>
                </a:ext>
              </a:extLst>
            </p:cNvPr>
            <p:cNvSpPr txBox="1"/>
            <p:nvPr/>
          </p:nvSpPr>
          <p:spPr>
            <a:xfrm>
              <a:off x="960032" y="5161368"/>
              <a:ext cx="2548659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5" indent="0">
                <a:lnSpc>
                  <a:spcPct val="150000"/>
                </a:lnSpc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Accommodation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A5C9EDB-A272-43B2-B3DA-1AC4954DA291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5622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Gloss consistency matters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DFA73-93C4-58BB-1F43-31A47CEB83B5}"/>
              </a:ext>
            </a:extLst>
          </p:cNvPr>
          <p:cNvSpPr txBox="1"/>
          <p:nvPr/>
        </p:nvSpPr>
        <p:spPr>
          <a:xfrm>
            <a:off x="725936" y="1431032"/>
            <a:ext cx="3322553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 indent="0">
              <a:lnSpc>
                <a:spcPct val="150000"/>
              </a:lnSpc>
            </a:pPr>
            <a:r>
              <a:rPr lang="en-US" sz="3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and Gloss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381F9F-FA7D-4F0C-8DA6-8717611BB3AA}"/>
              </a:ext>
            </a:extLst>
          </p:cNvPr>
          <p:cNvSpPr txBox="1"/>
          <p:nvPr/>
        </p:nvSpPr>
        <p:spPr>
          <a:xfrm>
            <a:off x="856492" y="2351742"/>
            <a:ext cx="435956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Color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consistency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EDD30E-12C1-441B-9BA3-2852D843C89E}"/>
              </a:ext>
            </a:extLst>
          </p:cNvPr>
          <p:cNvSpPr txBox="1"/>
          <p:nvPr/>
        </p:nvSpPr>
        <p:spPr>
          <a:xfrm>
            <a:off x="1253523" y="2969431"/>
            <a:ext cx="2267378" cy="1061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[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Brunton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 et al. 2015]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dirty="0">
                <a:solidFill>
                  <a:schemeClr val="tx1"/>
                </a:solidFill>
                <a:latin typeface="+mn-lt"/>
              </a:rPr>
              <a:t>[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Fairchild</a:t>
            </a:r>
            <a:r>
              <a:rPr lang="fr-FR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2013]</a:t>
            </a:r>
          </a:p>
          <a:p>
            <a:pPr marL="0" marR="0" indent="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[</a:t>
            </a:r>
            <a:r>
              <a:rPr kumimoji="0" lang="fr-FR" sz="1400" b="0" i="0" u="none" strike="noStrike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Sumin</a:t>
            </a:r>
            <a:r>
              <a:rPr kumimoji="0" lang="fr-FR" sz="14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 et al. 2019]</a:t>
            </a:r>
            <a:endParaRPr kumimoji="0" lang="LID4096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508054-7F06-45ED-AFAA-87A81743CC03}"/>
              </a:ext>
            </a:extLst>
          </p:cNvPr>
          <p:cNvSpPr txBox="1"/>
          <p:nvPr/>
        </p:nvSpPr>
        <p:spPr>
          <a:xfrm>
            <a:off x="856492" y="3974000"/>
            <a:ext cx="4359564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Gloss consistency?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E33796-7540-42D2-BABD-9028363A5240}"/>
              </a:ext>
            </a:extLst>
          </p:cNvPr>
          <p:cNvSpPr txBox="1"/>
          <p:nvPr/>
        </p:nvSpPr>
        <p:spPr>
          <a:xfrm>
            <a:off x="2460369" y="4688288"/>
            <a:ext cx="690398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 indent="0" algn="ctr"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Gloss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consistency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551088-06EC-4531-92F9-4C0DDB5A19F2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2344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100"/>
            </a:lvl1pPr>
          </a:lstStyle>
          <a:p>
            <a:r>
              <a:rPr lang="en-US" dirty="0"/>
              <a:t>Goal and contributions</a:t>
            </a:r>
            <a:endParaRPr dirty="0"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38899" y="6371927"/>
            <a:ext cx="188899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DC1EC-F719-277F-DC29-CA9DE18BCC40}"/>
              </a:ext>
            </a:extLst>
          </p:cNvPr>
          <p:cNvSpPr txBox="1"/>
          <p:nvPr/>
        </p:nvSpPr>
        <p:spPr>
          <a:xfrm>
            <a:off x="641883" y="3842211"/>
            <a:ext cx="9144001" cy="1881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E</a:t>
            </a:r>
            <a:r>
              <a:rPr lang="en-US" sz="2000" b="0" i="0" u="none" strike="noStrike" baseline="0" dirty="0">
                <a:solidFill>
                  <a:schemeClr val="accent2"/>
                </a:solidFill>
                <a:latin typeface="+mn-lt"/>
              </a:rPr>
              <a:t>xperiment</a:t>
            </a:r>
            <a:r>
              <a:rPr lang="en-US" sz="2000" b="0" i="0" u="none" strike="noStrike" baseline="0" dirty="0">
                <a:latin typeface="+mn-lt"/>
              </a:rPr>
              <a:t> considering </a:t>
            </a:r>
            <a:r>
              <a:rPr lang="en-US" sz="2000" dirty="0">
                <a:latin typeface="+mn-lt"/>
              </a:rPr>
              <a:t>geometry, illumination, and display brightness</a:t>
            </a:r>
            <a:endParaRPr lang="en-US" sz="2000" b="0" i="0" u="none" strike="noStrike" baseline="0" dirty="0">
              <a:latin typeface="+mn-lt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Analysis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of collected data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Correction </a:t>
            </a:r>
            <a:r>
              <a:rPr lang="en-US" sz="2000" dirty="0">
                <a:latin typeface="+mn-lt"/>
              </a:rPr>
              <a:t>that compensates for the gloss discrepancy.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Applications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in fabrication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F86CBE-BA94-C647-22E5-53639E00B673}"/>
              </a:ext>
            </a:extLst>
          </p:cNvPr>
          <p:cNvSpPr txBox="1"/>
          <p:nvPr/>
        </p:nvSpPr>
        <p:spPr>
          <a:xfrm>
            <a:off x="477871" y="1790773"/>
            <a:ext cx="1752712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2400" b="0" i="0" u="none" strike="noStrike" baseline="0" dirty="0">
                <a:latin typeface="+mn-lt"/>
              </a:rPr>
              <a:t>Goal: </a:t>
            </a:r>
            <a:endParaRPr lang="LID4096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70AA9B-6FE9-DE3F-E5C2-9AF5FD083933}"/>
              </a:ext>
            </a:extLst>
          </p:cNvPr>
          <p:cNvSpPr txBox="1"/>
          <p:nvPr/>
        </p:nvSpPr>
        <p:spPr>
          <a:xfrm>
            <a:off x="477871" y="3257539"/>
            <a:ext cx="241311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+mn-lt"/>
              </a:rPr>
              <a:t>Contributions: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09059-2951-2702-3594-CA8A6F68A9F2}"/>
              </a:ext>
            </a:extLst>
          </p:cNvPr>
          <p:cNvSpPr txBox="1"/>
          <p:nvPr/>
        </p:nvSpPr>
        <p:spPr>
          <a:xfrm>
            <a:off x="641884" y="2375445"/>
            <a:ext cx="7228208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+mn-lt"/>
              </a:rPr>
              <a:t>A step-forward to understand the gloss discrepancy </a:t>
            </a:r>
          </a:p>
          <a:p>
            <a:pPr algn="l"/>
            <a:r>
              <a:rPr lang="en-US" sz="2000" b="0" i="0" u="none" strike="noStrike" baseline="0" dirty="0">
                <a:latin typeface="+mn-lt"/>
              </a:rPr>
              <a:t>between real object and its displayed counterpart.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F61467-6B15-4632-B906-E33473FC38CE}"/>
              </a:ext>
            </a:extLst>
          </p:cNvPr>
          <p:cNvSpPr txBox="1"/>
          <p:nvPr/>
        </p:nvSpPr>
        <p:spPr>
          <a:xfrm>
            <a:off x="4780043" y="6138110"/>
            <a:ext cx="261921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FF"/>
                </a:solidFill>
                <a:latin typeface="+mn-lt"/>
              </a:rPr>
              <a:t>sa2022.siggraph.org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FF"/>
              </a:solidFill>
              <a:effectLst/>
              <a:uFillTx/>
              <a:latin typeface="+mn-lt"/>
              <a:sym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2859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10|6.4|1.8|6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2.8|1.8|9.5|10.4|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5|5.5|4.6|12.1|1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6|1.9|1.6|3.3|1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.2|1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0|7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9|16.4|7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8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1.9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.6|1.6|5.2|2|4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3.2|2.3|3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8|12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.9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5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4.4|1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7.7|6.5|7.9|3.4|2"/>
</p:tagLst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7331A9ACDE04E9A1939199952CD9E" ma:contentTypeVersion="16" ma:contentTypeDescription="Create a new document." ma:contentTypeScope="" ma:versionID="fd5a432af954a6aa15be90a9b6a7e86c">
  <xsd:schema xmlns:xsd="http://www.w3.org/2001/XMLSchema" xmlns:xs="http://www.w3.org/2001/XMLSchema" xmlns:p="http://schemas.microsoft.com/office/2006/metadata/properties" xmlns:ns2="1b4776ee-0c02-4645-88f0-0e957426af7a" xmlns:ns3="3fa00244-56bb-4583-b348-6dccedf0da9f" targetNamespace="http://schemas.microsoft.com/office/2006/metadata/properties" ma:root="true" ma:fieldsID="be5f080de402e4c9f7f4ddc03abb03e6" ns2:_="" ns3:_="">
    <xsd:import namespace="1b4776ee-0c02-4645-88f0-0e957426af7a"/>
    <xsd:import namespace="3fa00244-56bb-4583-b348-6dccedf0da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776ee-0c02-4645-88f0-0e957426af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64eebb1-04cc-4e77-b0ee-ade723828e8a}" ma:internalName="TaxCatchAll" ma:showField="CatchAllData" ma:web="1b4776ee-0c02-4645-88f0-0e957426af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a00244-56bb-4583-b348-6dccedf0da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d9e86c8-2d32-41f1-97d4-82699fef508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a00244-56bb-4583-b348-6dccedf0da9f">
      <Terms xmlns="http://schemas.microsoft.com/office/infopath/2007/PartnerControls"/>
    </lcf76f155ced4ddcb4097134ff3c332f>
    <TaxCatchAll xmlns="1b4776ee-0c02-4645-88f0-0e957426af7a" xsi:nil="true"/>
  </documentManagement>
</p:properties>
</file>

<file path=customXml/itemProps1.xml><?xml version="1.0" encoding="utf-8"?>
<ds:datastoreItem xmlns:ds="http://schemas.openxmlformats.org/officeDocument/2006/customXml" ds:itemID="{D29E33B0-3796-4E6E-A1AD-F53BD45777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301F046-A3BF-414E-8120-1AC8E94F1B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4776ee-0c02-4645-88f0-0e957426af7a"/>
    <ds:schemaRef ds:uri="3fa00244-56bb-4583-b348-6dccedf0da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1DF6BB2-5686-4E9E-A8D2-D3D7DCB67677}">
  <ds:schemaRefs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elements/1.1/"/>
    <ds:schemaRef ds:uri="1b4776ee-0c02-4645-88f0-0e957426af7a"/>
    <ds:schemaRef ds:uri="http://schemas.microsoft.com/office/infopath/2007/PartnerControls"/>
    <ds:schemaRef ds:uri="http://schemas.openxmlformats.org/package/2006/metadata/core-properties"/>
    <ds:schemaRef ds:uri="3fa00244-56bb-4583-b348-6dccedf0da9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930</Words>
  <Application>Microsoft Office PowerPoint</Application>
  <PresentationFormat>Widescreen</PresentationFormat>
  <Paragraphs>279</Paragraphs>
  <Slides>37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맑은 고딕</vt:lpstr>
      <vt:lpstr>Arial</vt:lpstr>
      <vt:lpstr>Calibri</vt:lpstr>
      <vt:lpstr>Cambria Math</vt:lpstr>
      <vt:lpstr>Helvetica</vt:lpstr>
      <vt:lpstr>Wingdings</vt:lpstr>
      <vt:lpstr>Office 테마</vt:lpstr>
      <vt:lpstr>Gloss management for consistent reproduction of real and virtual objects</vt:lpstr>
      <vt:lpstr>Gloss consistency matters</vt:lpstr>
      <vt:lpstr>Discrepancy between real world and display</vt:lpstr>
      <vt:lpstr>Discrepancy between real world and display</vt:lpstr>
      <vt:lpstr>Discrepancy between real world and display</vt:lpstr>
      <vt:lpstr>Discrepancy between real world and display</vt:lpstr>
      <vt:lpstr>Gloss consistency matters</vt:lpstr>
      <vt:lpstr>Gloss consistency matters</vt:lpstr>
      <vt:lpstr>Goal and contributions</vt:lpstr>
      <vt:lpstr>Experiments</vt:lpstr>
      <vt:lpstr>Stimuli (Geometry)</vt:lpstr>
      <vt:lpstr>Stimuli (Illumination)</vt:lpstr>
      <vt:lpstr>Stimuli (Gloss levels)</vt:lpstr>
      <vt:lpstr>Stimuli (Display brightness)</vt:lpstr>
      <vt:lpstr>Stimuli</vt:lpstr>
      <vt:lpstr>Psychophysical experiments</vt:lpstr>
      <vt:lpstr>Psychophysical experiments</vt:lpstr>
      <vt:lpstr>Psychophysical experiments</vt:lpstr>
      <vt:lpstr>Data analysis</vt:lpstr>
      <vt:lpstr>Data analysis</vt:lpstr>
      <vt:lpstr>Effect of geometry</vt:lpstr>
      <vt:lpstr>Effect of geometry</vt:lpstr>
      <vt:lpstr>Effect of display brightness</vt:lpstr>
      <vt:lpstr>Effect of illumination</vt:lpstr>
      <vt:lpstr>Experiment on lightness</vt:lpstr>
      <vt:lpstr>Applications</vt:lpstr>
      <vt:lpstr>Digital product design</vt:lpstr>
      <vt:lpstr>Digital product design</vt:lpstr>
      <vt:lpstr>Digitizing physical artifacts</vt:lpstr>
      <vt:lpstr>Digitizing physical artifacts</vt:lpstr>
      <vt:lpstr>Digitizing physical artifacts</vt:lpstr>
      <vt:lpstr>Digitizing physical artifacts</vt:lpstr>
      <vt:lpstr>Conclusion</vt:lpstr>
      <vt:lpstr>Limitations &amp; Future work</vt:lpstr>
      <vt:lpstr>Conclusion</vt:lpstr>
      <vt:lpstr>Thank you!</vt:lpstr>
      <vt:lpstr>Authors</vt:lpstr>
    </vt:vector>
  </TitlesOfParts>
  <Manager>binchen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/>
  <cp:lastModifiedBy>binchen</cp:lastModifiedBy>
  <cp:revision>462</cp:revision>
  <dcterms:modified xsi:type="dcterms:W3CDTF">2023-01-08T18:14:14Z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0x0101003417331A9ACDE04E9A1939199952CD9E</vt:lpwstr>
  </property>
  <property fmtid="{D5CDD505-2E9C-101B-9397-08002B2CF9AE}" pid="3" name="MediaServiceImageTags">
    <vt:lpwstr/>
  </property>
</Properties>
</file>